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0FD2-1121-42A6-86F4-254BE5FB2D83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B1CB-4F9A-41F2-8045-90B8E52F8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0FD2-1121-42A6-86F4-254BE5FB2D83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B1CB-4F9A-41F2-8045-90B8E52F8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0FD2-1121-42A6-86F4-254BE5FB2D83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B1CB-4F9A-41F2-8045-90B8E52F8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0FD2-1121-42A6-86F4-254BE5FB2D83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B1CB-4F9A-41F2-8045-90B8E52F8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0FD2-1121-42A6-86F4-254BE5FB2D83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B1CB-4F9A-41F2-8045-90B8E52F8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0FD2-1121-42A6-86F4-254BE5FB2D83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B1CB-4F9A-41F2-8045-90B8E52F8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0FD2-1121-42A6-86F4-254BE5FB2D83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B1CB-4F9A-41F2-8045-90B8E52F8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0FD2-1121-42A6-86F4-254BE5FB2D83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B1CB-4F9A-41F2-8045-90B8E52F8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0FD2-1121-42A6-86F4-254BE5FB2D83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B1CB-4F9A-41F2-8045-90B8E52F8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0FD2-1121-42A6-86F4-254BE5FB2D83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B1CB-4F9A-41F2-8045-90B8E52F8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0FD2-1121-42A6-86F4-254BE5FB2D83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B1CB-4F9A-41F2-8045-90B8E52F8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20FD2-1121-42A6-86F4-254BE5FB2D83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CB1CB-4F9A-41F2-8045-90B8E52F8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828800"/>
            <a:ext cx="70866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Snap ITC" pitchFamily="82" charset="0"/>
              </a:rPr>
              <a:t>TATARAN RIWAYAT DAN TATARAN TEKS</a:t>
            </a:r>
            <a:endParaRPr lang="en-US" dirty="0">
              <a:latin typeface="Snap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19600"/>
            <a:ext cx="4114800" cy="129540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Smudger LET" pitchFamily="2" charset="0"/>
              </a:rPr>
              <a:t>Wika</a:t>
            </a:r>
            <a:r>
              <a:rPr lang="en-US" dirty="0" smtClean="0">
                <a:solidFill>
                  <a:schemeClr val="tx1"/>
                </a:solidFill>
                <a:latin typeface="Smudger LET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mudger LET" pitchFamily="2" charset="0"/>
              </a:rPr>
              <a:t>Soviana</a:t>
            </a:r>
            <a:r>
              <a:rPr lang="en-US" dirty="0" smtClean="0">
                <a:solidFill>
                  <a:schemeClr val="tx1"/>
                </a:solidFill>
                <a:latin typeface="Smudger LET" pitchFamily="2" charset="0"/>
              </a:rPr>
              <a:t> Devi, </a:t>
            </a:r>
            <a:r>
              <a:rPr lang="en-US" dirty="0" err="1" smtClean="0">
                <a:solidFill>
                  <a:schemeClr val="tx1"/>
                </a:solidFill>
                <a:latin typeface="Smudger LET" pitchFamily="2" charset="0"/>
              </a:rPr>
              <a:t>M.Hum</a:t>
            </a:r>
            <a:r>
              <a:rPr lang="en-US" dirty="0" smtClean="0">
                <a:solidFill>
                  <a:schemeClr val="tx1"/>
                </a:solidFill>
                <a:latin typeface="Smudger LET" pitchFamily="2" charset="0"/>
              </a:rPr>
              <a:t>.</a:t>
            </a:r>
            <a:endParaRPr lang="en-US" dirty="0">
              <a:solidFill>
                <a:schemeClr val="tx1"/>
              </a:solidFill>
              <a:latin typeface="Smudger LET" pitchFamily="2" charset="0"/>
            </a:endParaRPr>
          </a:p>
        </p:txBody>
      </p:sp>
      <p:pic>
        <p:nvPicPr>
          <p:cNvPr id="4" name="Picture 3" descr="unna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1925" y="0"/>
            <a:ext cx="1362075" cy="1684499"/>
          </a:xfrm>
          <a:prstGeom prst="rect">
            <a:avLst/>
          </a:prstGeom>
        </p:spPr>
      </p:pic>
      <p:pic>
        <p:nvPicPr>
          <p:cNvPr id="5" name="image1.png" descr="C:\Users\user\Documents\Indah K\UMJ\UMJ 1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8600" y="152400"/>
            <a:ext cx="1295400" cy="1219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r>
              <a:rPr lang="en-US" dirty="0" err="1">
                <a:latin typeface="Smudger LET" pitchFamily="2" charset="0"/>
              </a:rPr>
              <a:t>Mengabstraksi</a:t>
            </a:r>
            <a:r>
              <a:rPr lang="en-US" dirty="0">
                <a:latin typeface="Smudger LET" pitchFamily="2" charset="0"/>
              </a:rPr>
              <a:t> </a:t>
            </a:r>
            <a:r>
              <a:rPr lang="en-US" dirty="0" err="1">
                <a:latin typeface="Smudger LET" pitchFamily="2" charset="0"/>
              </a:rPr>
              <a:t>Peristiwa</a:t>
            </a:r>
            <a:endParaRPr lang="en-US" dirty="0">
              <a:latin typeface="Smudger LE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Tataran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riwayat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tentang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bagaimana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menentukan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unsur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terkecil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cerita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serta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membangun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kaidah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kombinasi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permutasinya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Seiring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berkembangnya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definisi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tersebut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tataran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riwayat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terfokus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kepada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tataran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teks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yaitu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tentang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bagaimana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kombinasi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(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urutan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kronologis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)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sebuah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peristiwa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cerita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mengalami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perubahan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tataran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teks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tersebut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tataran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ini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dapat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dikatakan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jika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riwayat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merupakan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hasil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abstraksi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maka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teks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merupakan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sumber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dari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abstraksi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tersebut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. </a:t>
            </a:r>
            <a:endParaRPr lang="en-US" b="0" dirty="0" smtClean="0">
              <a:latin typeface="Tekton Pro" pitchFamily="34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066800"/>
            <a:ext cx="7086600" cy="990600"/>
          </a:xfrm>
        </p:spPr>
        <p:txBody>
          <a:bodyPr>
            <a:normAutofit/>
          </a:bodyPr>
          <a:lstStyle/>
          <a:p>
            <a:r>
              <a:rPr lang="en-US" sz="4000" dirty="0" err="1">
                <a:latin typeface="Smudger LET" pitchFamily="2" charset="0"/>
                <a:cs typeface="Times New Roman" pitchFamily="18" charset="0"/>
              </a:rPr>
              <a:t>Menyingkap</a:t>
            </a:r>
            <a:r>
              <a:rPr lang="en-US" sz="4000" dirty="0">
                <a:latin typeface="Smudger LET" pitchFamily="2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Smudger LET" pitchFamily="2" charset="0"/>
                <a:cs typeface="Times New Roman" pitchFamily="18" charset="0"/>
              </a:rPr>
              <a:t>Sekuen</a:t>
            </a:r>
            <a:endParaRPr lang="en-US" sz="4000" dirty="0">
              <a:latin typeface="Smudger LET" pitchFamily="2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57400"/>
            <a:ext cx="7315200" cy="4373563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6000" dirty="0" err="1" smtClean="0">
                <a:latin typeface="Tekton Pro" pitchFamily="34" charset="0"/>
                <a:cs typeface="Times New Roman" pitchFamily="18" charset="0"/>
              </a:rPr>
              <a:t>Sekuen</a:t>
            </a:r>
            <a:r>
              <a:rPr lang="en-US" sz="6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ekton Pro" pitchFamily="34" charset="0"/>
                <a:cs typeface="Times New Roman" pitchFamily="18" charset="0"/>
              </a:rPr>
              <a:t>adalah</a:t>
            </a:r>
            <a:r>
              <a:rPr lang="en-US" sz="6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hubungan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antar-peristiwa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riwayat</a:t>
            </a:r>
            <a:r>
              <a:rPr lang="en-US" sz="60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peristiwa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riwayat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pasti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berkaitan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satu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sama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lain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karena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diikat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oleh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kaidah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tertentu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6000" dirty="0" err="1" smtClean="0">
                <a:latin typeface="Tekton Pro" pitchFamily="34" charset="0"/>
                <a:cs typeface="Times New Roman" pitchFamily="18" charset="0"/>
              </a:rPr>
              <a:t>Peristiwa-peristiwa</a:t>
            </a:r>
            <a:r>
              <a:rPr lang="en-US" sz="6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riwayat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berhubungan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atau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terangkai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satu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sama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lain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menurut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kaidah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urutan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waktu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hubungan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sebab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akibat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Inilah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kaidah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sekuensilitas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cerita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ada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lima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proses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penyingkapan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sekuen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yakni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keadaan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seimbang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awal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tindakan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pengubah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keadaan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tidak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ekton Pro" pitchFamily="34" charset="0"/>
                <a:cs typeface="Times New Roman" pitchFamily="18" charset="0"/>
              </a:rPr>
              <a:t>seimbang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tindakan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pengubah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keadaan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seimbang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6000" dirty="0" err="1">
                <a:latin typeface="Tekton Pro" pitchFamily="34" charset="0"/>
                <a:cs typeface="Times New Roman" pitchFamily="18" charset="0"/>
              </a:rPr>
              <a:t>baru</a:t>
            </a:r>
            <a:r>
              <a:rPr lang="en-US" sz="6000" dirty="0">
                <a:latin typeface="Tekton Pro" pitchFamily="34" charset="0"/>
                <a:cs typeface="Times New Roman" pitchFamily="18" charset="0"/>
              </a:rPr>
              <a:t>.</a:t>
            </a:r>
            <a:endParaRPr lang="en-US" sz="6000" b="0" dirty="0" smtClean="0">
              <a:latin typeface="Tekton Pro" pitchFamily="34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066800"/>
            <a:ext cx="7391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Smudger LET" pitchFamily="2" charset="0"/>
                <a:cs typeface="Times New Roman" pitchFamily="18" charset="0"/>
              </a:rPr>
              <a:t>Menyusun</a:t>
            </a:r>
            <a:r>
              <a:rPr lang="en-US" dirty="0" smtClean="0">
                <a:latin typeface="Smudger LET" pitchFamily="2" charset="0"/>
                <a:cs typeface="Times New Roman" pitchFamily="18" charset="0"/>
              </a:rPr>
              <a:t> </a:t>
            </a:r>
            <a:r>
              <a:rPr lang="en-US" dirty="0" err="1">
                <a:latin typeface="Smudger LET" pitchFamily="2" charset="0"/>
                <a:cs typeface="Times New Roman" pitchFamily="18" charset="0"/>
              </a:rPr>
              <a:t>Struktur</a:t>
            </a:r>
            <a:r>
              <a:rPr lang="en-US" dirty="0">
                <a:latin typeface="Smudger LET" pitchFamily="2" charset="0"/>
                <a:cs typeface="Times New Roman" pitchFamily="18" charset="0"/>
              </a:rPr>
              <a:t> </a:t>
            </a:r>
            <a:r>
              <a:rPr lang="en-US" dirty="0" err="1">
                <a:latin typeface="Smudger LET" pitchFamily="2" charset="0"/>
                <a:cs typeface="Times New Roman" pitchFamily="18" charset="0"/>
              </a:rPr>
              <a:t>Kronotop</a:t>
            </a:r>
            <a:r>
              <a:rPr lang="en-US" dirty="0" smtClean="0">
                <a:latin typeface="Smudger LET" pitchFamily="2" charset="0"/>
                <a:cs typeface="Times New Roman" pitchFamily="18" charset="0"/>
              </a:rPr>
              <a:t/>
            </a:r>
            <a:br>
              <a:rPr lang="en-US" dirty="0" smtClean="0">
                <a:latin typeface="Smudger LET" pitchFamily="2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Kronotop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berasal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dari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bahasa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yunani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i="1" dirty="0" err="1">
                <a:latin typeface="Tekton Pro" pitchFamily="34" charset="0"/>
                <a:cs typeface="Times New Roman" pitchFamily="18" charset="0"/>
              </a:rPr>
              <a:t>chronos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: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waktu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i="1" dirty="0" err="1">
                <a:latin typeface="Tekton Pro" pitchFamily="34" charset="0"/>
                <a:cs typeface="Times New Roman" pitchFamily="18" charset="0"/>
              </a:rPr>
              <a:t>topos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: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tempat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Secara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harfiah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ruang-waktu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Kronotop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merupakan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dimensi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sinkretis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ruang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waktu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hidup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di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mana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keduanya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tidak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dapat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dipisahkan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Kronotop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lebih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dari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sekedar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unsur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latar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waktu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tempat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melainkan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berfungsi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sebagai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aspek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penentu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genre </a:t>
            </a:r>
            <a:r>
              <a:rPr lang="en-US" dirty="0" err="1">
                <a:latin typeface="Tekton Pro" pitchFamily="34" charset="0"/>
                <a:cs typeface="Times New Roman" pitchFamily="18" charset="0"/>
              </a:rPr>
              <a:t>cerita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Cara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memahami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struktur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kronotop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melalui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kaidah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oposisi-biner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lama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vs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sebentar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kini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vs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nanti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siang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vs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malam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Adapun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aspek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tempat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jauh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vs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dekat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kota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vs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desa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ruang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publik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vs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ruang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privat</a:t>
            </a:r>
            <a:endParaRPr lang="en-US" dirty="0">
              <a:latin typeface="Tekton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Smudger LET" pitchFamily="2" charset="0"/>
                <a:cs typeface="Times New Roman" pitchFamily="18" charset="0"/>
              </a:rPr>
              <a:t>Sekuen</a:t>
            </a:r>
            <a:r>
              <a:rPr lang="en-US" dirty="0" smtClean="0">
                <a:latin typeface="Smudger LET" pitchFamily="2" charset="0"/>
                <a:cs typeface="Times New Roman" pitchFamily="18" charset="0"/>
              </a:rPr>
              <a:t> </a:t>
            </a:r>
            <a:r>
              <a:rPr lang="en-US" dirty="0">
                <a:latin typeface="Smudger LET" pitchFamily="2" charset="0"/>
                <a:cs typeface="Times New Roman" pitchFamily="18" charset="0"/>
              </a:rPr>
              <a:t>Genre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848600" cy="44958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Genre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merupakan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proses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membagi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beberapa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jenis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cerita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kedalam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wujud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apapun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bisa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film, novel,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komik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animasi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lain-lain.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menemukan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kaidah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genre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cerita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berdasarkan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sekuen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diperoleh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pertama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kita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harus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mengumpulakan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sejumlah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teks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cerita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berdasarkan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genre yang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diteliti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baik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wujud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novel,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cerpen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komik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sebagainya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Jumlah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teks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dikumpulkan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tergantung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sejauh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mana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pola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dibangun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Kemudian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langkah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kedua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ialah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mengabstraksi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peristiwa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secara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rinci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masing-masing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teks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tersebut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Selanjutnya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ialah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membandingkan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hasil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abstraksi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merumuskan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proposisi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cerita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berada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anatara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level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sekuen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mikro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sekuen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makro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Smudger LET" pitchFamily="2" charset="0"/>
                <a:cs typeface="Times New Roman" pitchFamily="18" charset="0"/>
              </a:rPr>
              <a:t>Mengabstraksi</a:t>
            </a:r>
            <a:r>
              <a:rPr lang="en-US" dirty="0" smtClean="0">
                <a:latin typeface="Smudger LET" pitchFamily="2" charset="0"/>
                <a:cs typeface="Times New Roman" pitchFamily="18" charset="0"/>
              </a:rPr>
              <a:t> </a:t>
            </a:r>
            <a:r>
              <a:rPr lang="en-US" dirty="0" err="1">
                <a:latin typeface="Smudger LET" pitchFamily="2" charset="0"/>
                <a:cs typeface="Times New Roman" pitchFamily="18" charset="0"/>
              </a:rPr>
              <a:t>Aktan</a:t>
            </a:r>
            <a:r>
              <a:rPr lang="en-US" b="0" dirty="0" smtClean="0">
                <a:latin typeface="Smudger LET" pitchFamily="2" charset="0"/>
                <a:cs typeface="Times New Roman" pitchFamily="18" charset="0"/>
              </a:rPr>
              <a:t/>
            </a:r>
            <a:br>
              <a:rPr lang="en-US" b="0" dirty="0" smtClean="0">
                <a:latin typeface="Smudger LET" pitchFamily="2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514600"/>
            <a:ext cx="7391400" cy="29718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ekton Pro Ext" pitchFamily="34" charset="0"/>
                <a:cs typeface="Times New Roman" pitchFamily="18" charset="0"/>
              </a:rPr>
              <a:t>Ada</a:t>
            </a:r>
            <a:r>
              <a:rPr lang="en-US" sz="2000" dirty="0" smtClean="0">
                <a:latin typeface="Tekton Pro Ext" pitchFamily="34" charset="0"/>
                <a:cs typeface="Times New Roman" pitchFamily="18" charset="0"/>
              </a:rPr>
              <a:t> </a:t>
            </a:r>
            <a:r>
              <a:rPr lang="en-US" sz="2000" dirty="0">
                <a:latin typeface="Tekton Pro Ext" pitchFamily="34" charset="0"/>
                <a:cs typeface="Times New Roman" pitchFamily="18" charset="0"/>
              </a:rPr>
              <a:t>6 </a:t>
            </a:r>
            <a:r>
              <a:rPr lang="en-US" sz="2000" dirty="0" err="1">
                <a:latin typeface="Tekton Pro Ext" pitchFamily="34" charset="0"/>
                <a:cs typeface="Times New Roman" pitchFamily="18" charset="0"/>
              </a:rPr>
              <a:t>fungsi</a:t>
            </a:r>
            <a:r>
              <a:rPr lang="en-US" sz="2000" dirty="0">
                <a:latin typeface="Tekton Pro Ext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ekton Pro Ext" pitchFamily="34" charset="0"/>
                <a:cs typeface="Times New Roman" pitchFamily="18" charset="0"/>
              </a:rPr>
              <a:t>aktan</a:t>
            </a:r>
            <a:r>
              <a:rPr lang="en-US" sz="2000" dirty="0">
                <a:latin typeface="Tekton Pro Ext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 Ext" pitchFamily="34" charset="0"/>
                <a:cs typeface="Times New Roman" pitchFamily="18" charset="0"/>
              </a:rPr>
              <a:t>yaitu</a:t>
            </a:r>
            <a:r>
              <a:rPr lang="en-US" sz="2000" dirty="0" smtClean="0">
                <a:latin typeface="Tekton Pro Ext" pitchFamily="34" charset="0"/>
                <a:cs typeface="Times New Roman" pitchFamily="18" charset="0"/>
              </a:rPr>
              <a:t>:</a:t>
            </a:r>
          </a:p>
          <a:p>
            <a:pPr algn="just" fontAlgn="base">
              <a:lnSpc>
                <a:spcPct val="170000"/>
              </a:lnSpc>
            </a:pPr>
            <a:r>
              <a:rPr lang="en-US" sz="2000" dirty="0" err="1" smtClean="0">
                <a:latin typeface="Tekton Pro Ext" pitchFamily="34" charset="0"/>
                <a:cs typeface="Times New Roman" pitchFamily="18" charset="0"/>
              </a:rPr>
              <a:t>Pengirim</a:t>
            </a:r>
            <a:r>
              <a:rPr lang="en-US" sz="2000" dirty="0" smtClean="0">
                <a:latin typeface="Tekton Pro Ext" pitchFamily="34" charset="0"/>
                <a:cs typeface="Times New Roman" pitchFamily="18" charset="0"/>
              </a:rPr>
              <a:t> </a:t>
            </a:r>
            <a:r>
              <a:rPr lang="en-US" sz="2000" dirty="0">
                <a:latin typeface="Tekton Pro Ext" pitchFamily="34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ekton Pro Ext" pitchFamily="34" charset="0"/>
                <a:cs typeface="Times New Roman" pitchFamily="18" charset="0"/>
              </a:rPr>
              <a:t>sender</a:t>
            </a:r>
            <a:r>
              <a:rPr lang="en-US" sz="2000" dirty="0" smtClean="0">
                <a:latin typeface="Tekton Pro Ext" pitchFamily="34" charset="0"/>
                <a:cs typeface="Times New Roman" pitchFamily="18" charset="0"/>
              </a:rPr>
              <a:t>)</a:t>
            </a:r>
            <a:endParaRPr lang="en-US" sz="2000" dirty="0">
              <a:latin typeface="Tekton Pro Ext" pitchFamily="34" charset="0"/>
              <a:cs typeface="Times New Roman" pitchFamily="18" charset="0"/>
            </a:endParaRPr>
          </a:p>
          <a:p>
            <a:pPr algn="just" fontAlgn="base">
              <a:lnSpc>
                <a:spcPct val="170000"/>
              </a:lnSpc>
            </a:pPr>
            <a:r>
              <a:rPr lang="en-US" sz="2000" dirty="0" err="1">
                <a:latin typeface="Tekton Pro Ext" pitchFamily="34" charset="0"/>
                <a:cs typeface="Times New Roman" pitchFamily="18" charset="0"/>
              </a:rPr>
              <a:t>Objek</a:t>
            </a:r>
            <a:r>
              <a:rPr lang="en-US" sz="2000" dirty="0">
                <a:latin typeface="Tekton Pro Ext" pitchFamily="34" charset="0"/>
                <a:cs typeface="Times New Roman" pitchFamily="18" charset="0"/>
              </a:rPr>
              <a:t> (</a:t>
            </a:r>
            <a:r>
              <a:rPr lang="en-US" sz="2000" i="1" dirty="0">
                <a:latin typeface="Tekton Pro Ext" pitchFamily="34" charset="0"/>
                <a:cs typeface="Times New Roman" pitchFamily="18" charset="0"/>
              </a:rPr>
              <a:t>object</a:t>
            </a:r>
            <a:r>
              <a:rPr lang="en-US" sz="2000" dirty="0">
                <a:latin typeface="Tekton Pro Ext" pitchFamily="34" charset="0"/>
                <a:cs typeface="Times New Roman" pitchFamily="18" charset="0"/>
              </a:rPr>
              <a:t>)  </a:t>
            </a:r>
          </a:p>
          <a:p>
            <a:pPr algn="just" fontAlgn="base">
              <a:lnSpc>
                <a:spcPct val="170000"/>
              </a:lnSpc>
            </a:pPr>
            <a:r>
              <a:rPr lang="en-US" sz="2000" dirty="0" err="1">
                <a:latin typeface="Tekton Pro Ext" pitchFamily="34" charset="0"/>
                <a:cs typeface="Times New Roman" pitchFamily="18" charset="0"/>
              </a:rPr>
              <a:t>Subjek</a:t>
            </a:r>
            <a:r>
              <a:rPr lang="en-US" sz="2000" dirty="0">
                <a:latin typeface="Tekton Pro Ext" pitchFamily="34" charset="0"/>
                <a:cs typeface="Times New Roman" pitchFamily="18" charset="0"/>
              </a:rPr>
              <a:t> (</a:t>
            </a:r>
            <a:r>
              <a:rPr lang="en-US" sz="2000" i="1" dirty="0">
                <a:latin typeface="Tekton Pro Ext" pitchFamily="34" charset="0"/>
                <a:cs typeface="Times New Roman" pitchFamily="18" charset="0"/>
              </a:rPr>
              <a:t>subject</a:t>
            </a:r>
            <a:r>
              <a:rPr lang="en-US" sz="2000" dirty="0" smtClean="0">
                <a:latin typeface="Tekton Pro Ext" pitchFamily="34" charset="0"/>
                <a:cs typeface="Times New Roman" pitchFamily="18" charset="0"/>
              </a:rPr>
              <a:t>)</a:t>
            </a:r>
          </a:p>
          <a:p>
            <a:pPr algn="just" fontAlgn="base">
              <a:lnSpc>
                <a:spcPct val="160000"/>
              </a:lnSpc>
            </a:pPr>
            <a:r>
              <a:rPr lang="en-US" sz="2000" dirty="0" err="1" smtClean="0">
                <a:latin typeface="Tekton Pro Ext" pitchFamily="34" charset="0"/>
                <a:cs typeface="Times New Roman" pitchFamily="18" charset="0"/>
              </a:rPr>
              <a:t>Penolong</a:t>
            </a:r>
            <a:r>
              <a:rPr lang="en-US" sz="2000" dirty="0" smtClean="0">
                <a:latin typeface="Tekton Pro Ext" pitchFamily="34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ekton Pro Ext" pitchFamily="34" charset="0"/>
                <a:cs typeface="Times New Roman" pitchFamily="18" charset="0"/>
              </a:rPr>
              <a:t>helper</a:t>
            </a:r>
            <a:r>
              <a:rPr lang="en-US" sz="2000" dirty="0" smtClean="0">
                <a:latin typeface="Tekton Pro Ext" pitchFamily="34" charset="0"/>
                <a:cs typeface="Times New Roman" pitchFamily="18" charset="0"/>
              </a:rPr>
              <a:t>)</a:t>
            </a:r>
          </a:p>
          <a:p>
            <a:pPr algn="just" fontAlgn="base">
              <a:lnSpc>
                <a:spcPct val="160000"/>
              </a:lnSpc>
            </a:pPr>
            <a:r>
              <a:rPr lang="en-US" sz="2000" dirty="0" err="1" smtClean="0">
                <a:latin typeface="Tekton Pro Ext" pitchFamily="34" charset="0"/>
                <a:cs typeface="Times New Roman" pitchFamily="18" charset="0"/>
              </a:rPr>
              <a:t>Penentang</a:t>
            </a:r>
            <a:r>
              <a:rPr lang="en-US" sz="2000" dirty="0" smtClean="0">
                <a:latin typeface="Tekton Pro Ext" pitchFamily="34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ekton Pro Ext" pitchFamily="34" charset="0"/>
                <a:cs typeface="Times New Roman" pitchFamily="18" charset="0"/>
              </a:rPr>
              <a:t>opponent</a:t>
            </a:r>
            <a:r>
              <a:rPr lang="en-US" sz="2000" dirty="0" smtClean="0">
                <a:latin typeface="Tekton Pro Ext" pitchFamily="34" charset="0"/>
                <a:cs typeface="Times New Roman" pitchFamily="18" charset="0"/>
              </a:rPr>
              <a:t>)</a:t>
            </a:r>
          </a:p>
          <a:p>
            <a:pPr algn="just" fontAlgn="base">
              <a:lnSpc>
                <a:spcPct val="160000"/>
              </a:lnSpc>
            </a:pPr>
            <a:r>
              <a:rPr lang="en-US" sz="2000" dirty="0" err="1" smtClean="0">
                <a:latin typeface="Tekton Pro Ext" pitchFamily="34" charset="0"/>
                <a:cs typeface="Times New Roman" pitchFamily="18" charset="0"/>
              </a:rPr>
              <a:t>Penerima</a:t>
            </a:r>
            <a:r>
              <a:rPr lang="en-US" sz="2000" dirty="0" smtClean="0">
                <a:latin typeface="Tekton Pro Ext" pitchFamily="34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ekton Pro Ext" pitchFamily="34" charset="0"/>
                <a:cs typeface="Times New Roman" pitchFamily="18" charset="0"/>
              </a:rPr>
              <a:t>receiver</a:t>
            </a:r>
            <a:r>
              <a:rPr lang="en-US" sz="2000" dirty="0" smtClean="0">
                <a:latin typeface="Tekton Pro Ext" pitchFamily="34" charset="0"/>
                <a:cs typeface="Times New Roman" pitchFamily="18" charset="0"/>
              </a:rPr>
              <a:t>)</a:t>
            </a:r>
          </a:p>
          <a:p>
            <a:pPr algn="just" fontAlgn="base">
              <a:lnSpc>
                <a:spcPct val="17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7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ages (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38400" y="2133600"/>
            <a:ext cx="4419600" cy="25220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15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TATARAN RIWAYAT DAN TATARAN TEKS</vt:lpstr>
      <vt:lpstr>Mengabstraksi Peristiwa</vt:lpstr>
      <vt:lpstr>Menyingkap Sekuen</vt:lpstr>
      <vt:lpstr>  Menyusun Struktur Kronotop  </vt:lpstr>
      <vt:lpstr>  Sekuen Genre  </vt:lpstr>
      <vt:lpstr>  Mengabstraksi Aktan  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TATARAN RIWAYAT DAN TATARAN TEKS</dc:title>
  <dc:creator>user</dc:creator>
  <cp:lastModifiedBy>user</cp:lastModifiedBy>
  <cp:revision>13</cp:revision>
  <dcterms:created xsi:type="dcterms:W3CDTF">2021-10-29T07:04:45Z</dcterms:created>
  <dcterms:modified xsi:type="dcterms:W3CDTF">2021-10-30T08:25:22Z</dcterms:modified>
</cp:coreProperties>
</file>