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37" autoAdjust="0"/>
    <p:restoredTop sz="94660"/>
  </p:normalViewPr>
  <p:slideViewPr>
    <p:cSldViewPr snapToGrid="0">
      <p:cViewPr varScale="1">
        <p:scale>
          <a:sx n="73" d="100"/>
          <a:sy n="73" d="100"/>
        </p:scale>
        <p:origin x="-41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d-ID"/>
              <a:t>Klik untuk mengedit gaya judul Master</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d-ID"/>
              <a:t>Klik untuk mengedit gaya subjudul Master</a:t>
            </a:r>
            <a:endParaRPr lang="en-US" dirty="0"/>
          </a:p>
        </p:txBody>
      </p:sp>
      <p:sp>
        <p:nvSpPr>
          <p:cNvPr id="4" name="Date Placeholder 3"/>
          <p:cNvSpPr>
            <a:spLocks noGrp="1"/>
          </p:cNvSpPr>
          <p:nvPr>
            <p:ph type="dt" sz="half" idx="10"/>
          </p:nvPr>
        </p:nvSpPr>
        <p:spPr/>
        <p:txBody>
          <a:bodyPr/>
          <a:lstStyle/>
          <a:p>
            <a:fld id="{A9896A8A-AFD1-405B-9572-9A5B930B37EF}" type="datetimeFigureOut">
              <a:rPr lang="id-ID" smtClean="0"/>
              <a:pPr/>
              <a:t>30/10/2021</a:t>
            </a:fld>
            <a:endParaRPr lang="id-ID"/>
          </a:p>
        </p:txBody>
      </p:sp>
      <p:sp>
        <p:nvSpPr>
          <p:cNvPr id="5" name="Footer Placeholder 4"/>
          <p:cNvSpPr>
            <a:spLocks noGrp="1"/>
          </p:cNvSpPr>
          <p:nvPr>
            <p:ph type="ftr" sz="quarter" idx="11"/>
          </p:nvPr>
        </p:nvSpPr>
        <p:spPr>
          <a:xfrm>
            <a:off x="2416500" y="329307"/>
            <a:ext cx="4973915" cy="309201"/>
          </a:xfrm>
        </p:spPr>
        <p:txBody>
          <a:bodyPr/>
          <a:lstStyle/>
          <a:p>
            <a:endParaRPr lang="id-ID"/>
          </a:p>
        </p:txBody>
      </p:sp>
      <p:sp>
        <p:nvSpPr>
          <p:cNvPr id="6" name="Slide Number Placeholder 5"/>
          <p:cNvSpPr>
            <a:spLocks noGrp="1"/>
          </p:cNvSpPr>
          <p:nvPr>
            <p:ph type="sldNum" sz="quarter" idx="12"/>
          </p:nvPr>
        </p:nvSpPr>
        <p:spPr>
          <a:xfrm>
            <a:off x="1437664" y="798973"/>
            <a:ext cx="811019" cy="503578"/>
          </a:xfrm>
        </p:spPr>
        <p:txBody>
          <a:bodyPr/>
          <a:lstStyle/>
          <a:p>
            <a:fld id="{CEF6C0B6-A5A5-4A73-A58B-2251FF1BED3D}" type="slidenum">
              <a:rPr lang="id-ID" smtClean="0"/>
              <a:pPr/>
              <a:t>‹#›</a:t>
            </a:fld>
            <a:endParaRPr lang="id-ID"/>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1124525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Vertical Text Placeholder 2"/>
          <p:cNvSpPr>
            <a:spLocks noGrp="1"/>
          </p:cNvSpPr>
          <p:nvPr>
            <p:ph type="body" orient="vert" idx="1"/>
          </p:nvPr>
        </p:nvSpPr>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A9896A8A-AFD1-405B-9572-9A5B930B37EF}" type="datetimeFigureOut">
              <a:rPr lang="id-ID" smtClean="0"/>
              <a:pPr/>
              <a:t>30/10/2021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F6C0B6-A5A5-4A73-A58B-2251FF1BED3D}" type="slidenum">
              <a:rPr lang="id-ID" smtClean="0"/>
              <a:pPr/>
              <a:t>‹#›</a:t>
            </a:fld>
            <a:endParaRPr lang="id-ID"/>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2993379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d-ID"/>
              <a:t>Klik untuk mengedit gaya judul Master</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A9896A8A-AFD1-405B-9572-9A5B930B37EF}" type="datetimeFigureOut">
              <a:rPr lang="id-ID" smtClean="0"/>
              <a:pPr/>
              <a:t>30/10/2021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F6C0B6-A5A5-4A73-A58B-2251FF1BED3D}" type="slidenum">
              <a:rPr lang="id-ID" smtClean="0"/>
              <a:pPr/>
              <a:t>‹#›</a:t>
            </a:fld>
            <a:endParaRPr lang="id-ID"/>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3171468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idx="1"/>
          </p:nvPr>
        </p:nvSpPr>
        <p:spPr/>
        <p:txBody>
          <a:bodyPr ancho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A9896A8A-AFD1-405B-9572-9A5B930B37EF}" type="datetimeFigureOut">
              <a:rPr lang="id-ID" smtClean="0"/>
              <a:pPr/>
              <a:t>30/10/2021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F6C0B6-A5A5-4A73-A58B-2251FF1BED3D}" type="slidenum">
              <a:rPr lang="id-ID" smtClean="0"/>
              <a:pPr/>
              <a:t>‹#›</a:t>
            </a:fld>
            <a:endParaRPr lang="id-ID"/>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3053208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d-ID"/>
              <a:t>Klik untuk mengedit gaya judul Master</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A9896A8A-AFD1-405B-9572-9A5B930B37EF}" type="datetimeFigureOut">
              <a:rPr lang="id-ID" smtClean="0"/>
              <a:pPr/>
              <a:t>30/10/2021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EF6C0B6-A5A5-4A73-A58B-2251FF1BED3D}" type="slidenum">
              <a:rPr lang="id-ID" smtClean="0"/>
              <a:pPr/>
              <a:t>‹#›</a:t>
            </a:fld>
            <a:endParaRPr lang="id-ID"/>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122194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d-ID"/>
              <a:t>Klik untuk mengedit gaya judul Master</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Date Placeholder 4"/>
          <p:cNvSpPr>
            <a:spLocks noGrp="1"/>
          </p:cNvSpPr>
          <p:nvPr>
            <p:ph type="dt" sz="half" idx="10"/>
          </p:nvPr>
        </p:nvSpPr>
        <p:spPr/>
        <p:txBody>
          <a:bodyPr/>
          <a:lstStyle/>
          <a:p>
            <a:fld id="{A9896A8A-AFD1-405B-9572-9A5B930B37EF}" type="datetimeFigureOut">
              <a:rPr lang="id-ID" smtClean="0"/>
              <a:pPr/>
              <a:t>30/10/2021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F6C0B6-A5A5-4A73-A58B-2251FF1BED3D}" type="slidenum">
              <a:rPr lang="id-ID" smtClean="0"/>
              <a:pPr/>
              <a:t>‹#›</a:t>
            </a:fld>
            <a:endParaRPr lang="id-ID"/>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11269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d-ID"/>
              <a:t>Klik untuk mengedit gaya judul Master</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 name="Content Placeholder 3"/>
          <p:cNvSpPr>
            <a:spLocks noGrp="1"/>
          </p:cNvSpPr>
          <p:nvPr>
            <p:ph sz="half" idx="2"/>
          </p:nvPr>
        </p:nvSpPr>
        <p:spPr>
          <a:xfrm>
            <a:off x="1447191" y="2824269"/>
            <a:ext cx="4645152" cy="2644457"/>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6" name="Content Placeholder 5"/>
          <p:cNvSpPr>
            <a:spLocks noGrp="1"/>
          </p:cNvSpPr>
          <p:nvPr>
            <p:ph sz="quarter" idx="4"/>
          </p:nvPr>
        </p:nvSpPr>
        <p:spPr>
          <a:xfrm>
            <a:off x="6412362" y="2821491"/>
            <a:ext cx="4645152" cy="2637371"/>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A9896A8A-AFD1-405B-9572-9A5B930B37EF}" type="datetimeFigureOut">
              <a:rPr lang="id-ID" smtClean="0"/>
              <a:pPr/>
              <a:t>30/10/2021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EF6C0B6-A5A5-4A73-A58B-2251FF1BED3D}" type="slidenum">
              <a:rPr lang="id-ID" smtClean="0"/>
              <a:pPr/>
              <a:t>‹#›</a:t>
            </a:fld>
            <a:endParaRPr lang="id-ID"/>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2849134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Date Placeholder 2"/>
          <p:cNvSpPr>
            <a:spLocks noGrp="1"/>
          </p:cNvSpPr>
          <p:nvPr>
            <p:ph type="dt" sz="half" idx="10"/>
          </p:nvPr>
        </p:nvSpPr>
        <p:spPr/>
        <p:txBody>
          <a:bodyPr/>
          <a:lstStyle/>
          <a:p>
            <a:fld id="{A9896A8A-AFD1-405B-9572-9A5B930B37EF}" type="datetimeFigureOut">
              <a:rPr lang="id-ID" smtClean="0"/>
              <a:pPr/>
              <a:t>30/10/2021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EF6C0B6-A5A5-4A73-A58B-2251FF1BED3D}" type="slidenum">
              <a:rPr lang="id-ID" smtClean="0"/>
              <a:pPr/>
              <a:t>‹#›</a:t>
            </a:fld>
            <a:endParaRPr lang="id-ID"/>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1598384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96A8A-AFD1-405B-9572-9A5B930B37EF}" type="datetimeFigureOut">
              <a:rPr lang="id-ID" smtClean="0"/>
              <a:pPr/>
              <a:t>30/10/2021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EF6C0B6-A5A5-4A73-A58B-2251FF1BED3D}" type="slidenum">
              <a:rPr lang="id-ID" smtClean="0"/>
              <a:pPr/>
              <a:t>‹#›</a:t>
            </a:fld>
            <a:endParaRPr lang="id-ID"/>
          </a:p>
        </p:txBody>
      </p:sp>
    </p:spTree>
    <p:extLst>
      <p:ext uri="{BB962C8B-B14F-4D97-AF65-F5344CB8AC3E}">
        <p14:creationId xmlns="" xmlns:p14="http://schemas.microsoft.com/office/powerpoint/2010/main" val="1053108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d-ID"/>
              <a:t>Klik untuk mengedit gaya judul Master</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Date Placeholder 4"/>
          <p:cNvSpPr>
            <a:spLocks noGrp="1"/>
          </p:cNvSpPr>
          <p:nvPr>
            <p:ph type="dt" sz="half" idx="10"/>
          </p:nvPr>
        </p:nvSpPr>
        <p:spPr/>
        <p:txBody>
          <a:bodyPr/>
          <a:lstStyle/>
          <a:p>
            <a:fld id="{A9896A8A-AFD1-405B-9572-9A5B930B37EF}" type="datetimeFigureOut">
              <a:rPr lang="id-ID" smtClean="0"/>
              <a:pPr/>
              <a:t>30/10/2021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EF6C0B6-A5A5-4A73-A58B-2251FF1BED3D}" type="slidenum">
              <a:rPr lang="id-ID" smtClean="0"/>
              <a:pPr/>
              <a:t>‹#›</a:t>
            </a:fld>
            <a:endParaRPr lang="id-ID"/>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4281553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d-ID"/>
              <a:t>Klik ikon untuk menambahkan gambar</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9896A8A-AFD1-405B-9572-9A5B930B37EF}" type="datetimeFigureOut">
              <a:rPr lang="id-ID" smtClean="0"/>
              <a:pPr/>
              <a:t>30/10/2021</a:t>
            </a:fld>
            <a:endParaRPr lang="id-ID"/>
          </a:p>
        </p:txBody>
      </p:sp>
      <p:sp>
        <p:nvSpPr>
          <p:cNvPr id="6" name="Footer Placeholder 5"/>
          <p:cNvSpPr>
            <a:spLocks noGrp="1"/>
          </p:cNvSpPr>
          <p:nvPr>
            <p:ph type="ftr" sz="quarter" idx="11"/>
          </p:nvPr>
        </p:nvSpPr>
        <p:spPr>
          <a:xfrm>
            <a:off x="1447382" y="318640"/>
            <a:ext cx="5541004" cy="320931"/>
          </a:xfrm>
        </p:spPr>
        <p:txBody>
          <a:bodyPr/>
          <a:lstStyle/>
          <a:p>
            <a:endParaRPr lang="id-ID"/>
          </a:p>
        </p:txBody>
      </p:sp>
      <p:sp>
        <p:nvSpPr>
          <p:cNvPr id="7" name="Slide Number Placeholder 6"/>
          <p:cNvSpPr>
            <a:spLocks noGrp="1"/>
          </p:cNvSpPr>
          <p:nvPr>
            <p:ph type="sldNum" sz="quarter" idx="12"/>
          </p:nvPr>
        </p:nvSpPr>
        <p:spPr/>
        <p:txBody>
          <a:bodyPr/>
          <a:lstStyle/>
          <a:p>
            <a:fld id="{CEF6C0B6-A5A5-4A73-A58B-2251FF1BED3D}" type="slidenum">
              <a:rPr lang="id-ID" smtClean="0"/>
              <a:pPr/>
              <a:t>‹#›</a:t>
            </a:fld>
            <a:endParaRPr lang="id-ID"/>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 xmlns:p14="http://schemas.microsoft.com/office/powerpoint/2010/main" val="3466194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d-ID"/>
              <a:t>Klik untuk mengedit gaya judul Master</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9896A8A-AFD1-405B-9572-9A5B930B37EF}" type="datetimeFigureOut">
              <a:rPr lang="id-ID" smtClean="0"/>
              <a:pPr/>
              <a:t>30/10/2021</a:t>
            </a:fld>
            <a:endParaRPr lang="id-ID"/>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EF6C0B6-A5A5-4A73-A58B-2251FF1BED3D}" type="slidenum">
              <a:rPr lang="id-ID" smtClean="0"/>
              <a:pPr/>
              <a:t>‹#›</a:t>
            </a:fld>
            <a:endParaRPr lang="id-ID"/>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89902049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0B1EE1DA-C231-487A-8CA4-AE771C3DD9A6}"/>
              </a:ext>
            </a:extLst>
          </p:cNvPr>
          <p:cNvSpPr>
            <a:spLocks noGrp="1"/>
          </p:cNvSpPr>
          <p:nvPr>
            <p:ph type="ctrTitle"/>
          </p:nvPr>
        </p:nvSpPr>
        <p:spPr>
          <a:xfrm>
            <a:off x="1567543" y="1280160"/>
            <a:ext cx="8765177" cy="1624432"/>
          </a:xfrm>
        </p:spPr>
        <p:txBody>
          <a:bodyPr>
            <a:noAutofit/>
          </a:bodyPr>
          <a:lstStyle/>
          <a:p>
            <a:pPr>
              <a:lnSpc>
                <a:spcPct val="150000"/>
              </a:lnSpc>
            </a:pPr>
            <a:r>
              <a:rPr lang="id-ID" sz="4000" b="1" dirty="0">
                <a:latin typeface="Tekton Pro" pitchFamily="34" charset="0"/>
                <a:cs typeface="Times New Roman" panose="02020603050405020304" pitchFamily="18" charset="0"/>
              </a:rPr>
              <a:t>			</a:t>
            </a:r>
            <a:r>
              <a:rPr lang="en-US" sz="4000" b="1" dirty="0" smtClean="0">
                <a:latin typeface="Tekton Pro" pitchFamily="34" charset="0"/>
                <a:cs typeface="Times New Roman" panose="02020603050405020304" pitchFamily="18" charset="0"/>
              </a:rPr>
              <a:t>      </a:t>
            </a:r>
            <a:r>
              <a:rPr lang="id-ID" sz="4000" b="1" dirty="0" smtClean="0">
                <a:latin typeface="Stencil Std" pitchFamily="82" charset="0"/>
                <a:cs typeface="Times New Roman" panose="02020603050405020304" pitchFamily="18" charset="0"/>
              </a:rPr>
              <a:t>SASTRA </a:t>
            </a:r>
            <a:r>
              <a:rPr lang="id-ID" sz="4000" b="1" dirty="0">
                <a:latin typeface="Stencil Std" pitchFamily="82" charset="0"/>
                <a:cs typeface="Times New Roman" panose="02020603050405020304" pitchFamily="18" charset="0"/>
              </a:rPr>
              <a:t>ANAK: </a:t>
            </a:r>
            <a:r>
              <a:rPr lang="en-US" sz="4000" b="1" dirty="0" smtClean="0">
                <a:latin typeface="Stencil Std" pitchFamily="82" charset="0"/>
                <a:cs typeface="Times New Roman" panose="02020603050405020304" pitchFamily="18" charset="0"/>
              </a:rPr>
              <a:t/>
            </a:r>
            <a:br>
              <a:rPr lang="en-US" sz="4000" b="1" dirty="0" smtClean="0">
                <a:latin typeface="Stencil Std" pitchFamily="82" charset="0"/>
                <a:cs typeface="Times New Roman" panose="02020603050405020304" pitchFamily="18" charset="0"/>
              </a:rPr>
            </a:br>
            <a:r>
              <a:rPr lang="en-US" sz="4000" b="1" dirty="0" smtClean="0">
                <a:latin typeface="Stencil Std" pitchFamily="82" charset="0"/>
                <a:cs typeface="Times New Roman" panose="02020603050405020304" pitchFamily="18" charset="0"/>
              </a:rPr>
              <a:t>			</a:t>
            </a:r>
            <a:r>
              <a:rPr lang="id-ID" sz="4000" b="1" dirty="0" smtClean="0">
                <a:latin typeface="Stencil Std" pitchFamily="82" charset="0"/>
                <a:cs typeface="Times New Roman" panose="02020603050405020304" pitchFamily="18" charset="0"/>
              </a:rPr>
              <a:t>BACAAN </a:t>
            </a:r>
            <a:r>
              <a:rPr lang="id-ID" sz="4000" b="1" dirty="0">
                <a:latin typeface="Stencil Std" pitchFamily="82" charset="0"/>
                <a:cs typeface="Times New Roman" panose="02020603050405020304" pitchFamily="18" charset="0"/>
              </a:rPr>
              <a:t>NONFIKSI </a:t>
            </a:r>
          </a:p>
        </p:txBody>
      </p:sp>
      <p:sp>
        <p:nvSpPr>
          <p:cNvPr id="6" name="AutoShape 2">
            <a:extLst>
              <a:ext uri="{FF2B5EF4-FFF2-40B4-BE49-F238E27FC236}">
                <a16:creationId xmlns="" xmlns:a16="http://schemas.microsoft.com/office/drawing/2014/main" id="{48872F06-CD3A-45CA-BAA2-4C30742B7CD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5" name="Picture 4" descr="unnamed.png"/>
          <p:cNvPicPr>
            <a:picLocks noChangeAspect="1"/>
          </p:cNvPicPr>
          <p:nvPr/>
        </p:nvPicPr>
        <p:blipFill>
          <a:blip r:embed="rId2" cstate="print"/>
          <a:stretch>
            <a:fillRect/>
          </a:stretch>
        </p:blipFill>
        <p:spPr>
          <a:xfrm>
            <a:off x="10829925" y="-169817"/>
            <a:ext cx="1362075" cy="1684499"/>
          </a:xfrm>
          <a:prstGeom prst="rect">
            <a:avLst/>
          </a:prstGeom>
        </p:spPr>
      </p:pic>
      <p:pic>
        <p:nvPicPr>
          <p:cNvPr id="7" name="image1.png" descr="C:\Users\user\Documents\Indah K\UMJ\UMJ 1.png"/>
          <p:cNvPicPr/>
          <p:nvPr/>
        </p:nvPicPr>
        <p:blipFill>
          <a:blip r:embed="rId3" cstate="print"/>
          <a:stretch>
            <a:fillRect/>
          </a:stretch>
        </p:blipFill>
        <p:spPr>
          <a:xfrm>
            <a:off x="228600" y="152400"/>
            <a:ext cx="1295400" cy="1219200"/>
          </a:xfrm>
          <a:prstGeom prst="rect">
            <a:avLst/>
          </a:prstGeom>
        </p:spPr>
      </p:pic>
    </p:spTree>
    <p:extLst>
      <p:ext uri="{BB962C8B-B14F-4D97-AF65-F5344CB8AC3E}">
        <p14:creationId xmlns="" xmlns:p14="http://schemas.microsoft.com/office/powerpoint/2010/main" val="88864212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21E2945E-0BB3-40D7-B7E5-5F0C2D1CAAFE}"/>
              </a:ext>
            </a:extLst>
          </p:cNvPr>
          <p:cNvSpPr>
            <a:spLocks noGrp="1"/>
          </p:cNvSpPr>
          <p:nvPr>
            <p:ph type="title"/>
          </p:nvPr>
        </p:nvSpPr>
        <p:spPr/>
        <p:txBody>
          <a:bodyPr/>
          <a:lstStyle/>
          <a:p>
            <a:r>
              <a:rPr lang="id-ID" dirty="0"/>
              <a:t> </a:t>
            </a:r>
            <a:r>
              <a:rPr lang="id-ID" sz="1600" dirty="0">
                <a:latin typeface="Stencil Std" pitchFamily="82" charset="0"/>
                <a:cs typeface="Times New Roman" panose="02020603050405020304" pitchFamily="18" charset="0"/>
              </a:rPr>
              <a:t>Hakikat Nonfiksi </a:t>
            </a:r>
          </a:p>
        </p:txBody>
      </p:sp>
      <p:sp>
        <p:nvSpPr>
          <p:cNvPr id="3" name="Tampungan Konten 2">
            <a:extLst>
              <a:ext uri="{FF2B5EF4-FFF2-40B4-BE49-F238E27FC236}">
                <a16:creationId xmlns="" xmlns:a16="http://schemas.microsoft.com/office/drawing/2014/main" id="{E409DE52-B9CD-42C8-A96B-452EFCF62715}"/>
              </a:ext>
            </a:extLst>
          </p:cNvPr>
          <p:cNvSpPr>
            <a:spLocks noGrp="1"/>
          </p:cNvSpPr>
          <p:nvPr>
            <p:ph idx="1"/>
          </p:nvPr>
        </p:nvSpPr>
        <p:spPr>
          <a:xfrm>
            <a:off x="838200" y="1825625"/>
            <a:ext cx="10515600" cy="2183667"/>
          </a:xfrm>
        </p:spPr>
        <p:txBody>
          <a:bodyPr>
            <a:normAutofit fontScale="25000" lnSpcReduction="20000"/>
          </a:bodyPr>
          <a:lstStyle/>
          <a:p>
            <a:pPr marL="0" indent="0">
              <a:buNone/>
            </a:pPr>
            <a:endParaRPr lang="id-ID" sz="1600" dirty="0">
              <a:latin typeface="Times New Roman" panose="02020603050405020304" pitchFamily="18" charset="0"/>
              <a:cs typeface="Times New Roman" panose="02020603050405020304" pitchFamily="18" charset="0"/>
            </a:endParaRPr>
          </a:p>
          <a:p>
            <a:pPr marL="0" indent="0">
              <a:buNone/>
            </a:pPr>
            <a:endParaRPr lang="id-ID" sz="1600" dirty="0">
              <a:latin typeface="Times New Roman" panose="02020603050405020304" pitchFamily="18" charset="0"/>
              <a:cs typeface="Times New Roman" panose="02020603050405020304" pitchFamily="18" charset="0"/>
            </a:endParaRPr>
          </a:p>
          <a:p>
            <a:pPr marL="0" indent="0" algn="just">
              <a:lnSpc>
                <a:spcPct val="150000"/>
              </a:lnSpc>
              <a:buNone/>
            </a:pPr>
            <a:r>
              <a:rPr lang="id-ID" sz="1600" dirty="0">
                <a:latin typeface="Times New Roman" panose="02020603050405020304" pitchFamily="18" charset="0"/>
                <a:cs typeface="Times New Roman" panose="02020603050405020304" pitchFamily="18" charset="0"/>
              </a:rPr>
              <a:t> </a:t>
            </a:r>
            <a:r>
              <a:rPr lang="id-ID" sz="7200" dirty="0">
                <a:latin typeface="Comic Sans MS" pitchFamily="66" charset="0"/>
                <a:cs typeface="Times New Roman" panose="02020603050405020304" pitchFamily="18" charset="0"/>
              </a:rPr>
              <a:t>sastra nonfiksi adalah sebuah prosa yang dibuat berdasarkan data-data faktual, namun juga dapat dikembangkan oleh penulis. Jika dalam cerita fiksi bagaimana karakter tokoh dan bagaimana ia dikembangkan merupakan suatu bentuk yang esensial, dalam nonfiksi yang dipentingkan adalah penemuan bentuk hubungan dan penerapan konsep dalam masyarakat atau dalam dunia alamiah seperti dalam dunia binatang. </a:t>
            </a:r>
          </a:p>
        </p:txBody>
      </p:sp>
    </p:spTree>
    <p:extLst>
      <p:ext uri="{BB962C8B-B14F-4D97-AF65-F5344CB8AC3E}">
        <p14:creationId xmlns="" xmlns:p14="http://schemas.microsoft.com/office/powerpoint/2010/main" val="10162136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F84898F3-C70B-4113-A7FA-DB63978FE0EB}"/>
              </a:ext>
            </a:extLst>
          </p:cNvPr>
          <p:cNvSpPr>
            <a:spLocks noGrp="1"/>
          </p:cNvSpPr>
          <p:nvPr>
            <p:ph type="title"/>
          </p:nvPr>
        </p:nvSpPr>
        <p:spPr/>
        <p:txBody>
          <a:bodyPr/>
          <a:lstStyle/>
          <a:p>
            <a:r>
              <a:rPr lang="id-ID" dirty="0"/>
              <a:t> </a:t>
            </a:r>
            <a:r>
              <a:rPr lang="id-ID" sz="1800" dirty="0">
                <a:latin typeface="Stencil Std" pitchFamily="82" charset="0"/>
                <a:cs typeface="Times New Roman" panose="02020603050405020304" pitchFamily="18" charset="0"/>
              </a:rPr>
              <a:t>Jenis-jenis Nonfiksi </a:t>
            </a:r>
          </a:p>
        </p:txBody>
      </p:sp>
      <p:sp>
        <p:nvSpPr>
          <p:cNvPr id="3" name="Tampungan Konten 2">
            <a:extLst>
              <a:ext uri="{FF2B5EF4-FFF2-40B4-BE49-F238E27FC236}">
                <a16:creationId xmlns="" xmlns:a16="http://schemas.microsoft.com/office/drawing/2014/main" id="{B9849EF2-C1DD-4702-8AF5-D348BCB614A7}"/>
              </a:ext>
            </a:extLst>
          </p:cNvPr>
          <p:cNvSpPr>
            <a:spLocks noGrp="1"/>
          </p:cNvSpPr>
          <p:nvPr>
            <p:ph idx="1"/>
          </p:nvPr>
        </p:nvSpPr>
        <p:spPr>
          <a:xfrm>
            <a:off x="799012" y="1381488"/>
            <a:ext cx="10515600" cy="2980837"/>
          </a:xfrm>
        </p:spPr>
        <p:txBody>
          <a:bodyPr>
            <a:normAutofit fontScale="92500" lnSpcReduction="20000"/>
          </a:bodyPr>
          <a:lstStyle/>
          <a:p>
            <a:pPr marL="0" indent="0">
              <a:buNone/>
            </a:pPr>
            <a:endParaRPr lang="id-ID" sz="1600" dirty="0">
              <a:latin typeface="Times New Roman" panose="02020603050405020304" pitchFamily="18" charset="0"/>
              <a:cs typeface="Times New Roman" panose="02020603050405020304" pitchFamily="18" charset="0"/>
            </a:endParaRPr>
          </a:p>
          <a:p>
            <a:pPr marL="0" indent="0">
              <a:buNone/>
            </a:pPr>
            <a:endParaRPr lang="id-ID" sz="1600" dirty="0">
              <a:latin typeface="Times New Roman" panose="02020603050405020304" pitchFamily="18" charset="0"/>
              <a:cs typeface="Times New Roman" panose="02020603050405020304" pitchFamily="18" charset="0"/>
            </a:endParaRPr>
          </a:p>
          <a:p>
            <a:pPr marL="0" indent="0">
              <a:buNone/>
            </a:pPr>
            <a:endParaRPr lang="id-ID" sz="1600" dirty="0">
              <a:latin typeface="Times New Roman" panose="02020603050405020304" pitchFamily="18" charset="0"/>
              <a:cs typeface="Times New Roman" panose="02020603050405020304" pitchFamily="18" charset="0"/>
            </a:endParaRPr>
          </a:p>
          <a:p>
            <a:pPr marL="0" indent="0" algn="just">
              <a:lnSpc>
                <a:spcPct val="160000"/>
              </a:lnSpc>
              <a:buNone/>
            </a:pPr>
            <a:r>
              <a:rPr lang="id-ID" sz="1800" dirty="0">
                <a:latin typeface="Comic Sans MS" pitchFamily="66" charset="0"/>
                <a:cs typeface="Times New Roman" panose="02020603050405020304" pitchFamily="18" charset="0"/>
              </a:rPr>
              <a:t>Karya sastra nonfiksi dikelompokkan menjadi dua jenis, yaitu nonfiksi murni dan nonfiksi kreatif. Nonfiksi murni merupakan suatu karangan pengembangan yang berdasarkan data-data yang pasti, contohnya skripsi, karya ilmiah, laporan, makalah, tesis, artikel, disertasi, buku ajar dan lain-lain. Sedangkan nonfiksi kreatif adalah suatu karangan </a:t>
            </a:r>
            <a:r>
              <a:rPr lang="id-ID" sz="1800" dirty="0" err="1">
                <a:latin typeface="Comic Sans MS" pitchFamily="66" charset="0"/>
                <a:cs typeface="Times New Roman" panose="02020603050405020304" pitchFamily="18" charset="0"/>
              </a:rPr>
              <a:t>berdasarkanndata</a:t>
            </a:r>
            <a:r>
              <a:rPr lang="id-ID" sz="1800" dirty="0">
                <a:latin typeface="Comic Sans MS" pitchFamily="66" charset="0"/>
                <a:cs typeface="Times New Roman" panose="02020603050405020304" pitchFamily="18" charset="0"/>
              </a:rPr>
              <a:t> pasti yang didapatkan kemudian dikembangkan berdasarkan imajinasi menjadi berbentuk puisi, dan novel. </a:t>
            </a:r>
          </a:p>
        </p:txBody>
      </p:sp>
    </p:spTree>
    <p:extLst>
      <p:ext uri="{BB962C8B-B14F-4D97-AF65-F5344CB8AC3E}">
        <p14:creationId xmlns="" xmlns:p14="http://schemas.microsoft.com/office/powerpoint/2010/main" val="1768334207"/>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9E8BB5C7-D0D2-4F44-9AC6-94576DA344B8}"/>
              </a:ext>
            </a:extLst>
          </p:cNvPr>
          <p:cNvSpPr>
            <a:spLocks noGrp="1"/>
          </p:cNvSpPr>
          <p:nvPr>
            <p:ph type="title"/>
          </p:nvPr>
        </p:nvSpPr>
        <p:spPr/>
        <p:txBody>
          <a:bodyPr>
            <a:normAutofit/>
          </a:bodyPr>
          <a:lstStyle/>
          <a:p>
            <a:r>
              <a:rPr lang="id-ID" sz="1600" dirty="0">
                <a:latin typeface="Times New Roman" panose="02020603050405020304" pitchFamily="18" charset="0"/>
                <a:cs typeface="Times New Roman" panose="02020603050405020304" pitchFamily="18" charset="0"/>
              </a:rPr>
              <a:t>Jenis-jenis buku nonfiksi </a:t>
            </a:r>
          </a:p>
        </p:txBody>
      </p:sp>
      <p:sp>
        <p:nvSpPr>
          <p:cNvPr id="3" name="Tampungan Konten 2">
            <a:extLst>
              <a:ext uri="{FF2B5EF4-FFF2-40B4-BE49-F238E27FC236}">
                <a16:creationId xmlns="" xmlns:a16="http://schemas.microsoft.com/office/drawing/2014/main" id="{D48791C3-654A-4F63-B59D-94B195CB4916}"/>
              </a:ext>
            </a:extLst>
          </p:cNvPr>
          <p:cNvSpPr>
            <a:spLocks noGrp="1"/>
          </p:cNvSpPr>
          <p:nvPr>
            <p:ph idx="1"/>
          </p:nvPr>
        </p:nvSpPr>
        <p:spPr>
          <a:xfrm>
            <a:off x="966652" y="809896"/>
            <a:ext cx="10959737" cy="5617029"/>
          </a:xfrm>
        </p:spPr>
        <p:txBody>
          <a:bodyPr>
            <a:noAutofit/>
          </a:bodyPr>
          <a:lstStyle/>
          <a:p>
            <a:pPr marL="0" indent="0">
              <a:buNone/>
            </a:pPr>
            <a:endParaRPr lang="id-ID" sz="2400" dirty="0">
              <a:latin typeface="Comic Sans MS" pitchFamily="66" charset="0"/>
              <a:cs typeface="Times New Roman" panose="02020603050405020304" pitchFamily="18" charset="0"/>
            </a:endParaRPr>
          </a:p>
          <a:p>
            <a:pPr marL="0" indent="0">
              <a:buNone/>
            </a:pPr>
            <a:endParaRPr lang="id-ID" sz="1800" dirty="0">
              <a:latin typeface="Times New Roman" panose="02020603050405020304" pitchFamily="18" charset="0"/>
              <a:cs typeface="Times New Roman" panose="02020603050405020304" pitchFamily="18" charset="0"/>
            </a:endParaRPr>
          </a:p>
          <a:p>
            <a:pPr marL="0" indent="0">
              <a:lnSpc>
                <a:spcPct val="170000"/>
              </a:lnSpc>
              <a:buNone/>
            </a:pPr>
            <a:r>
              <a:rPr lang="id-ID" sz="1600" dirty="0" smtClean="0">
                <a:latin typeface="Comic Sans MS" pitchFamily="66" charset="0"/>
                <a:cs typeface="Times New Roman" panose="02020603050405020304" pitchFamily="18" charset="0"/>
              </a:rPr>
              <a:t>A</a:t>
            </a:r>
            <a:r>
              <a:rPr lang="en-US" sz="1600" dirty="0" smtClean="0">
                <a:latin typeface="Comic Sans MS" pitchFamily="66" charset="0"/>
                <a:cs typeface="Times New Roman" panose="02020603050405020304" pitchFamily="18" charset="0"/>
              </a:rPr>
              <a:t>. </a:t>
            </a:r>
            <a:r>
              <a:rPr lang="id-ID" sz="1600" dirty="0" smtClean="0">
                <a:latin typeface="Comic Sans MS" pitchFamily="66" charset="0"/>
                <a:cs typeface="Times New Roman" panose="02020603050405020304" pitchFamily="18" charset="0"/>
              </a:rPr>
              <a:t>Buku </a:t>
            </a:r>
            <a:r>
              <a:rPr lang="id-ID" sz="1600" dirty="0">
                <a:latin typeface="Comic Sans MS" pitchFamily="66" charset="0"/>
                <a:cs typeface="Times New Roman" panose="02020603050405020304" pitchFamily="18" charset="0"/>
              </a:rPr>
              <a:t>Biografi </a:t>
            </a:r>
          </a:p>
          <a:p>
            <a:pPr marL="0" indent="0">
              <a:lnSpc>
                <a:spcPct val="170000"/>
              </a:lnSpc>
              <a:buNone/>
            </a:pPr>
            <a:r>
              <a:rPr lang="id-ID" sz="1600" dirty="0">
                <a:latin typeface="Comic Sans MS" pitchFamily="66" charset="0"/>
                <a:cs typeface="Times New Roman" panose="02020603050405020304" pitchFamily="18" charset="0"/>
              </a:rPr>
              <a:t>Buku biografi adalah buku yang berisi riwayat hidup seseorang. </a:t>
            </a:r>
          </a:p>
          <a:p>
            <a:pPr marL="0" indent="0">
              <a:lnSpc>
                <a:spcPct val="170000"/>
              </a:lnSpc>
              <a:buNone/>
            </a:pPr>
            <a:r>
              <a:rPr lang="en-US" sz="1600" dirty="0" smtClean="0">
                <a:latin typeface="Comic Sans MS" pitchFamily="66" charset="0"/>
                <a:cs typeface="Times New Roman" panose="02020603050405020304" pitchFamily="18" charset="0"/>
              </a:rPr>
              <a:t>B</a:t>
            </a:r>
            <a:r>
              <a:rPr lang="id-ID" sz="1600" dirty="0" smtClean="0">
                <a:latin typeface="Comic Sans MS" pitchFamily="66" charset="0"/>
                <a:cs typeface="Times New Roman" panose="02020603050405020304" pitchFamily="18" charset="0"/>
              </a:rPr>
              <a:t>. </a:t>
            </a:r>
            <a:r>
              <a:rPr lang="en-US" sz="1600" dirty="0" smtClean="0">
                <a:latin typeface="Comic Sans MS" pitchFamily="66" charset="0"/>
                <a:cs typeface="Times New Roman" panose="02020603050405020304" pitchFamily="18" charset="0"/>
              </a:rPr>
              <a:t> </a:t>
            </a:r>
            <a:r>
              <a:rPr lang="id-ID" sz="1600" dirty="0" smtClean="0">
                <a:latin typeface="Comic Sans MS" pitchFamily="66" charset="0"/>
                <a:cs typeface="Times New Roman" panose="02020603050405020304" pitchFamily="18" charset="0"/>
              </a:rPr>
              <a:t>Buku </a:t>
            </a:r>
            <a:r>
              <a:rPr lang="id-ID" sz="1600" dirty="0">
                <a:latin typeface="Comic Sans MS" pitchFamily="66" charset="0"/>
                <a:cs typeface="Times New Roman" panose="02020603050405020304" pitchFamily="18" charset="0"/>
              </a:rPr>
              <a:t>Pendamping</a:t>
            </a:r>
          </a:p>
          <a:p>
            <a:pPr marL="0" indent="0">
              <a:lnSpc>
                <a:spcPct val="170000"/>
              </a:lnSpc>
              <a:buNone/>
            </a:pPr>
            <a:r>
              <a:rPr lang="id-ID" sz="1600" dirty="0">
                <a:latin typeface="Comic Sans MS" pitchFamily="66" charset="0"/>
                <a:cs typeface="Times New Roman" panose="02020603050405020304" pitchFamily="18" charset="0"/>
              </a:rPr>
              <a:t> Buku pendamping adalah buku yang berfungsi untuk mendampingi buku utama. </a:t>
            </a:r>
          </a:p>
          <a:p>
            <a:pPr marL="0" indent="0">
              <a:lnSpc>
                <a:spcPct val="170000"/>
              </a:lnSpc>
              <a:buNone/>
            </a:pPr>
            <a:r>
              <a:rPr lang="en-US" sz="1600" dirty="0" smtClean="0">
                <a:latin typeface="Comic Sans MS" pitchFamily="66" charset="0"/>
                <a:cs typeface="Times New Roman" panose="02020603050405020304" pitchFamily="18" charset="0"/>
              </a:rPr>
              <a:t>C</a:t>
            </a:r>
            <a:r>
              <a:rPr lang="id-ID" sz="1600" dirty="0" smtClean="0">
                <a:latin typeface="Comic Sans MS" pitchFamily="66" charset="0"/>
                <a:cs typeface="Times New Roman" panose="02020603050405020304" pitchFamily="18" charset="0"/>
              </a:rPr>
              <a:t>. </a:t>
            </a:r>
            <a:r>
              <a:rPr lang="id-ID" sz="1600" dirty="0">
                <a:latin typeface="Comic Sans MS" pitchFamily="66" charset="0"/>
                <a:cs typeface="Times New Roman" panose="02020603050405020304" pitchFamily="18" charset="0"/>
              </a:rPr>
              <a:t>Buku Literatur </a:t>
            </a:r>
          </a:p>
          <a:p>
            <a:pPr marL="0" indent="0">
              <a:lnSpc>
                <a:spcPct val="170000"/>
              </a:lnSpc>
              <a:buNone/>
            </a:pPr>
            <a:r>
              <a:rPr lang="id-ID" sz="1600" dirty="0">
                <a:latin typeface="Comic Sans MS" pitchFamily="66" charset="0"/>
                <a:cs typeface="Times New Roman" panose="02020603050405020304" pitchFamily="18" charset="0"/>
              </a:rPr>
              <a:t> Buku literatur adalah buku yang difungsikan sebagai rujukan kajian keilmuan.</a:t>
            </a:r>
          </a:p>
          <a:p>
            <a:pPr marL="0" indent="0">
              <a:lnSpc>
                <a:spcPct val="170000"/>
              </a:lnSpc>
              <a:buNone/>
            </a:pPr>
            <a:r>
              <a:rPr lang="en-US" sz="1600" dirty="0" smtClean="0">
                <a:latin typeface="Comic Sans MS" pitchFamily="66" charset="0"/>
                <a:cs typeface="Times New Roman" panose="02020603050405020304" pitchFamily="18" charset="0"/>
              </a:rPr>
              <a:t>D</a:t>
            </a:r>
            <a:r>
              <a:rPr lang="id-ID" sz="1600" dirty="0" smtClean="0">
                <a:latin typeface="Comic Sans MS" pitchFamily="66" charset="0"/>
                <a:cs typeface="Times New Roman" panose="02020603050405020304" pitchFamily="18" charset="0"/>
              </a:rPr>
              <a:t>. </a:t>
            </a:r>
            <a:r>
              <a:rPr lang="id-ID" sz="1600" dirty="0">
                <a:latin typeface="Comic Sans MS" pitchFamily="66" charset="0"/>
                <a:cs typeface="Times New Roman" panose="02020603050405020304" pitchFamily="18" charset="0"/>
              </a:rPr>
              <a:t>Buku Motivasi Buku motivasi adalah buku yang berisi kajian psikologis untuk membantu </a:t>
            </a:r>
            <a:r>
              <a:rPr lang="id-ID" sz="1600" dirty="0" err="1">
                <a:latin typeface="Comic Sans MS" pitchFamily="66" charset="0"/>
                <a:cs typeface="Times New Roman" panose="02020603050405020304" pitchFamily="18" charset="0"/>
              </a:rPr>
              <a:t>mengbangkitkan</a:t>
            </a:r>
            <a:r>
              <a:rPr lang="id-ID" sz="1600" dirty="0">
                <a:latin typeface="Comic Sans MS" pitchFamily="66" charset="0"/>
                <a:cs typeface="Times New Roman" panose="02020603050405020304" pitchFamily="18" charset="0"/>
              </a:rPr>
              <a:t> gairah atau semangat pembacanya. </a:t>
            </a:r>
          </a:p>
        </p:txBody>
      </p:sp>
    </p:spTree>
    <p:extLst>
      <p:ext uri="{BB962C8B-B14F-4D97-AF65-F5344CB8AC3E}">
        <p14:creationId xmlns="" xmlns:p14="http://schemas.microsoft.com/office/powerpoint/2010/main" val="34057766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4DF12232-84BD-4DE4-93F7-78241D6912C8}"/>
              </a:ext>
            </a:extLst>
          </p:cNvPr>
          <p:cNvSpPr>
            <a:spLocks noGrp="1"/>
          </p:cNvSpPr>
          <p:nvPr>
            <p:ph type="title"/>
          </p:nvPr>
        </p:nvSpPr>
        <p:spPr/>
        <p:txBody>
          <a:bodyPr/>
          <a:lstStyle/>
          <a:p>
            <a:r>
              <a:rPr lang="id-ID" dirty="0"/>
              <a:t> </a:t>
            </a:r>
            <a:r>
              <a:rPr lang="id-ID" sz="1600" dirty="0">
                <a:latin typeface="Times New Roman" panose="02020603050405020304" pitchFamily="18" charset="0"/>
                <a:cs typeface="Times New Roman" panose="02020603050405020304" pitchFamily="18" charset="0"/>
              </a:rPr>
              <a:t>Ciri – ciri buku nonfiksi yaitu; </a:t>
            </a:r>
          </a:p>
        </p:txBody>
      </p:sp>
      <p:sp>
        <p:nvSpPr>
          <p:cNvPr id="3" name="Tampungan Konten 2">
            <a:extLst>
              <a:ext uri="{FF2B5EF4-FFF2-40B4-BE49-F238E27FC236}">
                <a16:creationId xmlns="" xmlns:a16="http://schemas.microsoft.com/office/drawing/2014/main" id="{46D3A7B5-4142-448D-B103-60065DD43890}"/>
              </a:ext>
            </a:extLst>
          </p:cNvPr>
          <p:cNvSpPr>
            <a:spLocks noGrp="1"/>
          </p:cNvSpPr>
          <p:nvPr>
            <p:ph idx="1"/>
          </p:nvPr>
        </p:nvSpPr>
        <p:spPr/>
        <p:txBody>
          <a:bodyPr>
            <a:normAutofit fontScale="77500" lnSpcReduction="20000"/>
          </a:bodyPr>
          <a:lstStyle/>
          <a:p>
            <a:pPr marL="0" indent="0">
              <a:buNone/>
            </a:pPr>
            <a:r>
              <a:rPr lang="id-ID" sz="1600" dirty="0">
                <a:latin typeface="Times New Roman" panose="02020603050405020304" pitchFamily="18" charset="0"/>
                <a:cs typeface="Times New Roman" panose="02020603050405020304" pitchFamily="18" charset="0"/>
              </a:rPr>
              <a:t> a. Menggunakan bahasa yang formal</a:t>
            </a:r>
          </a:p>
          <a:p>
            <a:pPr marL="0" indent="0">
              <a:buNone/>
            </a:pPr>
            <a:r>
              <a:rPr lang="id-ID" sz="1600" dirty="0">
                <a:latin typeface="Times New Roman" panose="02020603050405020304" pitchFamily="18" charset="0"/>
                <a:cs typeface="Times New Roman" panose="02020603050405020304" pitchFamily="18" charset="0"/>
              </a:rPr>
              <a:t> Ciri ini adalah ciri yang paling menonjol. Dari segi penulisannya, buku nonfiksi disampaikan dengan menggunakan bahasa formal, sesuai dengan bahasa yang baik dan benar. </a:t>
            </a:r>
          </a:p>
          <a:p>
            <a:pPr marL="0" indent="0">
              <a:buNone/>
            </a:pPr>
            <a:r>
              <a:rPr lang="id-ID" sz="1600" dirty="0">
                <a:latin typeface="Times New Roman" panose="02020603050405020304" pitchFamily="18" charset="0"/>
                <a:cs typeface="Times New Roman" panose="02020603050405020304" pitchFamily="18" charset="0"/>
              </a:rPr>
              <a:t>b. Sifat kata yang digunakan denotatif</a:t>
            </a:r>
          </a:p>
          <a:p>
            <a:pPr marL="0" indent="0">
              <a:buNone/>
            </a:pPr>
            <a:r>
              <a:rPr lang="id-ID" sz="1600" dirty="0">
                <a:latin typeface="Times New Roman" panose="02020603050405020304" pitchFamily="18" charset="0"/>
                <a:cs typeface="Times New Roman" panose="02020603050405020304" pitchFamily="18" charset="0"/>
              </a:rPr>
              <a:t> Kata denotatif maksudnya adalah kata yang mengandung makna sebenarnya. Informasi yang disampaikan oleh penulis disajikan secara lengkap, </a:t>
            </a:r>
            <a:r>
              <a:rPr lang="id-ID" sz="1600" dirty="0" err="1">
                <a:latin typeface="Times New Roman" panose="02020603050405020304" pitchFamily="18" charset="0"/>
                <a:cs typeface="Times New Roman" panose="02020603050405020304" pitchFamily="18" charset="0"/>
              </a:rPr>
              <a:t>to</a:t>
            </a:r>
            <a:r>
              <a:rPr lang="id-ID" sz="1600" dirty="0">
                <a:latin typeface="Times New Roman" panose="02020603050405020304" pitchFamily="18" charset="0"/>
                <a:cs typeface="Times New Roman" panose="02020603050405020304" pitchFamily="18" charset="0"/>
              </a:rPr>
              <a:t> </a:t>
            </a:r>
            <a:r>
              <a:rPr lang="id-ID" sz="1600" dirty="0" err="1">
                <a:latin typeface="Times New Roman" panose="02020603050405020304" pitchFamily="18" charset="0"/>
                <a:cs typeface="Times New Roman" panose="02020603050405020304" pitchFamily="18" charset="0"/>
              </a:rPr>
              <a:t>the</a:t>
            </a:r>
            <a:r>
              <a:rPr lang="id-ID" sz="1600" dirty="0">
                <a:latin typeface="Times New Roman" panose="02020603050405020304" pitchFamily="18" charset="0"/>
                <a:cs typeface="Times New Roman" panose="02020603050405020304" pitchFamily="18" charset="0"/>
              </a:rPr>
              <a:t> </a:t>
            </a:r>
            <a:r>
              <a:rPr lang="id-ID" sz="1600" dirty="0" err="1">
                <a:latin typeface="Times New Roman" panose="02020603050405020304" pitchFamily="18" charset="0"/>
                <a:cs typeface="Times New Roman" panose="02020603050405020304" pitchFamily="18" charset="0"/>
              </a:rPr>
              <a:t>point</a:t>
            </a:r>
            <a:r>
              <a:rPr lang="id-ID" sz="1600" dirty="0">
                <a:latin typeface="Times New Roman" panose="02020603050405020304" pitchFamily="18" charset="0"/>
                <a:cs typeface="Times New Roman" panose="02020603050405020304" pitchFamily="18" charset="0"/>
              </a:rPr>
              <a:t>, dan tegas. </a:t>
            </a:r>
          </a:p>
          <a:p>
            <a:pPr marL="0" indent="0">
              <a:buNone/>
            </a:pPr>
            <a:r>
              <a:rPr lang="id-ID" sz="1600" dirty="0">
                <a:latin typeface="Times New Roman" panose="02020603050405020304" pitchFamily="18" charset="0"/>
                <a:cs typeface="Times New Roman" panose="02020603050405020304" pitchFamily="18" charset="0"/>
              </a:rPr>
              <a:t>c. Berdasarkan fakta</a:t>
            </a:r>
          </a:p>
          <a:p>
            <a:pPr marL="0" indent="0">
              <a:buNone/>
            </a:pPr>
            <a:r>
              <a:rPr lang="id-ID" sz="1600" dirty="0">
                <a:latin typeface="Times New Roman" panose="02020603050405020304" pitchFamily="18" charset="0"/>
                <a:cs typeface="Times New Roman" panose="02020603050405020304" pitchFamily="18" charset="0"/>
              </a:rPr>
              <a:t> Sifat dari isi berita pada karangan nonfiksi ini adalah fakta dan faktual sesuai dengan data yang diperoleh. </a:t>
            </a:r>
          </a:p>
          <a:p>
            <a:pPr marL="0" indent="0">
              <a:buNone/>
            </a:pPr>
            <a:r>
              <a:rPr lang="id-ID" sz="1600" dirty="0">
                <a:latin typeface="Times New Roman" panose="02020603050405020304" pitchFamily="18" charset="0"/>
                <a:cs typeface="Times New Roman" panose="02020603050405020304" pitchFamily="18" charset="0"/>
              </a:rPr>
              <a:t>d. Tulisan berbentuk tulisan ilmiah popular</a:t>
            </a:r>
          </a:p>
          <a:p>
            <a:pPr marL="0" indent="0">
              <a:buNone/>
            </a:pPr>
            <a:r>
              <a:rPr lang="id-ID" sz="1600" dirty="0">
                <a:latin typeface="Times New Roman" panose="02020603050405020304" pitchFamily="18" charset="0"/>
                <a:cs typeface="Times New Roman" panose="02020603050405020304" pitchFamily="18" charset="0"/>
              </a:rPr>
              <a:t> Maksud dari hal tersebut adalah tulisan tidak melulu menggunakan bahasa yang kaku melainkan maksud dari tulisan dapat dipelajari secara mandiri. </a:t>
            </a:r>
          </a:p>
          <a:p>
            <a:pPr marL="0" indent="0">
              <a:buNone/>
            </a:pPr>
            <a:r>
              <a:rPr lang="id-ID" sz="1600" dirty="0">
                <a:latin typeface="Times New Roman" panose="02020603050405020304" pitchFamily="18" charset="0"/>
                <a:cs typeface="Times New Roman" panose="02020603050405020304" pitchFamily="18" charset="0"/>
              </a:rPr>
              <a:t>e. Temuan yang dituliskan adalah temuan baru atau pengembangan dari temuan yang sudah ada </a:t>
            </a:r>
          </a:p>
        </p:txBody>
      </p:sp>
    </p:spTree>
    <p:extLst>
      <p:ext uri="{BB962C8B-B14F-4D97-AF65-F5344CB8AC3E}">
        <p14:creationId xmlns="" xmlns:p14="http://schemas.microsoft.com/office/powerpoint/2010/main" val="3671564647"/>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C9BB8929-6C3E-45D8-AA48-4E5F4CC56FD2}"/>
              </a:ext>
            </a:extLst>
          </p:cNvPr>
          <p:cNvSpPr>
            <a:spLocks noGrp="1"/>
          </p:cNvSpPr>
          <p:nvPr>
            <p:ph type="title"/>
          </p:nvPr>
        </p:nvSpPr>
        <p:spPr>
          <a:xfrm>
            <a:off x="838200" y="365125"/>
            <a:ext cx="10515600" cy="1111983"/>
          </a:xfrm>
        </p:spPr>
        <p:txBody>
          <a:bodyPr>
            <a:normAutofit/>
          </a:bodyPr>
          <a:lstStyle/>
          <a:p>
            <a:r>
              <a:rPr lang="id-ID" dirty="0"/>
              <a:t> </a:t>
            </a:r>
            <a:r>
              <a:rPr lang="id-ID" sz="1800" dirty="0">
                <a:latin typeface="Comic Sans MS" pitchFamily="66" charset="0"/>
                <a:cs typeface="Times New Roman" panose="02020603050405020304" pitchFamily="18" charset="0"/>
              </a:rPr>
              <a:t>Butir-butir dalam buku pengayaan (nonfiksi)  </a:t>
            </a:r>
            <a:br>
              <a:rPr lang="id-ID" sz="1800" dirty="0">
                <a:latin typeface="Comic Sans MS" pitchFamily="66" charset="0"/>
                <a:cs typeface="Times New Roman" panose="02020603050405020304" pitchFamily="18" charset="0"/>
              </a:rPr>
            </a:br>
            <a:r>
              <a:rPr lang="id-ID" sz="1800" dirty="0">
                <a:latin typeface="Comic Sans MS" pitchFamily="66" charset="0"/>
                <a:cs typeface="Times New Roman" panose="02020603050405020304" pitchFamily="18" charset="0"/>
              </a:rPr>
              <a:t> </a:t>
            </a:r>
          </a:p>
        </p:txBody>
      </p:sp>
      <p:sp>
        <p:nvSpPr>
          <p:cNvPr id="3" name="Tampungan Konten 2">
            <a:extLst>
              <a:ext uri="{FF2B5EF4-FFF2-40B4-BE49-F238E27FC236}">
                <a16:creationId xmlns="" xmlns:a16="http://schemas.microsoft.com/office/drawing/2014/main" id="{B9E72921-BA74-4A17-9852-BB981007859B}"/>
              </a:ext>
            </a:extLst>
          </p:cNvPr>
          <p:cNvSpPr>
            <a:spLocks noGrp="1"/>
          </p:cNvSpPr>
          <p:nvPr>
            <p:ph idx="1"/>
          </p:nvPr>
        </p:nvSpPr>
        <p:spPr>
          <a:xfrm>
            <a:off x="838200" y="1825625"/>
            <a:ext cx="10515600" cy="4106252"/>
          </a:xfrm>
        </p:spPr>
        <p:txBody>
          <a:bodyPr>
            <a:normAutofit/>
          </a:bodyPr>
          <a:lstStyle/>
          <a:p>
            <a:pPr marL="0" indent="0">
              <a:buNone/>
            </a:pPr>
            <a:r>
              <a:rPr lang="id-ID" sz="1600" dirty="0">
                <a:latin typeface="Comic Sans MS" pitchFamily="66" charset="0"/>
                <a:cs typeface="Times New Roman" panose="02020603050405020304" pitchFamily="18" charset="0"/>
              </a:rPr>
              <a:t> Ada beberapa jenis butir penting yang bisa kalian </a:t>
            </a:r>
            <a:r>
              <a:rPr lang="id-ID" sz="1600" dirty="0" err="1">
                <a:latin typeface="Comic Sans MS" pitchFamily="66" charset="0"/>
                <a:cs typeface="Times New Roman" panose="02020603050405020304" pitchFamily="18" charset="0"/>
              </a:rPr>
              <a:t>peroleh</a:t>
            </a:r>
            <a:r>
              <a:rPr lang="id-ID" sz="1600" dirty="0">
                <a:latin typeface="Comic Sans MS" pitchFamily="66" charset="0"/>
                <a:cs typeface="Times New Roman" panose="02020603050405020304" pitchFamily="18" charset="0"/>
              </a:rPr>
              <a:t> dari buku di antaranya: </a:t>
            </a:r>
          </a:p>
          <a:p>
            <a:pPr marL="0" indent="0">
              <a:buNone/>
            </a:pPr>
            <a:r>
              <a:rPr lang="id-ID" sz="1600" dirty="0">
                <a:latin typeface="Comic Sans MS" pitchFamily="66" charset="0"/>
                <a:cs typeface="Times New Roman" panose="02020603050405020304" pitchFamily="18" charset="0"/>
              </a:rPr>
              <a:t>a. Gagasan/ide pokok</a:t>
            </a:r>
          </a:p>
          <a:p>
            <a:pPr marL="0" indent="0">
              <a:buNone/>
            </a:pPr>
            <a:r>
              <a:rPr lang="id-ID" sz="1600" dirty="0">
                <a:latin typeface="Comic Sans MS" pitchFamily="66" charset="0"/>
                <a:cs typeface="Times New Roman" panose="02020603050405020304" pitchFamily="18" charset="0"/>
              </a:rPr>
              <a:t>  Pada buku Ide pokok adalah ide/gagasan yang menjadi pokok pengembangan paragraf. Ide pokok ini terdapat dalam kalimat utama. </a:t>
            </a:r>
          </a:p>
          <a:p>
            <a:pPr marL="0" indent="0">
              <a:buNone/>
            </a:pPr>
            <a:r>
              <a:rPr lang="id-ID" sz="1600" dirty="0">
                <a:latin typeface="Comic Sans MS" pitchFamily="66" charset="0"/>
                <a:cs typeface="Times New Roman" panose="02020603050405020304" pitchFamily="18" charset="0"/>
              </a:rPr>
              <a:t>b. Fakta  </a:t>
            </a:r>
          </a:p>
          <a:p>
            <a:pPr marL="0" indent="0">
              <a:buNone/>
            </a:pPr>
            <a:r>
              <a:rPr lang="id-ID" sz="1600" dirty="0">
                <a:latin typeface="Comic Sans MS" pitchFamily="66" charset="0"/>
                <a:cs typeface="Times New Roman" panose="02020603050405020304" pitchFamily="18" charset="0"/>
              </a:rPr>
              <a:t>Fakta merupakan sesuatu yang benar-benar terjadi dan pernyataan yang tidak terbantah lagi kebenarannya. </a:t>
            </a:r>
          </a:p>
          <a:p>
            <a:pPr marL="0" indent="0">
              <a:buNone/>
            </a:pPr>
            <a:r>
              <a:rPr lang="id-ID" sz="1600" dirty="0">
                <a:latin typeface="Comic Sans MS" pitchFamily="66" charset="0"/>
                <a:cs typeface="Times New Roman" panose="02020603050405020304" pitchFamily="18" charset="0"/>
              </a:rPr>
              <a:t>c. Pendapat </a:t>
            </a:r>
          </a:p>
          <a:p>
            <a:pPr marL="0" indent="0">
              <a:buNone/>
            </a:pPr>
            <a:r>
              <a:rPr lang="id-ID" sz="1600" dirty="0">
                <a:latin typeface="Comic Sans MS" pitchFamily="66" charset="0"/>
                <a:cs typeface="Times New Roman" panose="02020603050405020304" pitchFamily="18" charset="0"/>
              </a:rPr>
              <a:t> Merupakan sikap, pandangan, atau tanggapan seseorang terhadap suatu fakta dan kebenarannya relatif.</a:t>
            </a:r>
          </a:p>
          <a:p>
            <a:pPr marL="0" indent="0">
              <a:buNone/>
            </a:pPr>
            <a:r>
              <a:rPr lang="id-ID" sz="1600" dirty="0">
                <a:latin typeface="Comic Sans MS" pitchFamily="66" charset="0"/>
                <a:cs typeface="Times New Roman" panose="02020603050405020304" pitchFamily="18" charset="0"/>
              </a:rPr>
              <a:t>d</a:t>
            </a:r>
            <a:r>
              <a:rPr lang="nn-NO" sz="1600" dirty="0">
                <a:latin typeface="Comic Sans MS" pitchFamily="66" charset="0"/>
                <a:cs typeface="Times New Roman" panose="02020603050405020304" pitchFamily="18" charset="0"/>
              </a:rPr>
              <a:t>. Pengetahuan</a:t>
            </a:r>
            <a:endParaRPr lang="id-ID" sz="1600" dirty="0">
              <a:latin typeface="Comic Sans MS" pitchFamily="66" charset="0"/>
              <a:cs typeface="Times New Roman" panose="02020603050405020304" pitchFamily="18" charset="0"/>
            </a:endParaRPr>
          </a:p>
          <a:p>
            <a:pPr marL="0" indent="0">
              <a:buNone/>
            </a:pPr>
            <a:r>
              <a:rPr lang="nn-NO" sz="1600" dirty="0">
                <a:latin typeface="Comic Sans MS" pitchFamily="66" charset="0"/>
                <a:cs typeface="Times New Roman" panose="02020603050405020304" pitchFamily="18" charset="0"/>
              </a:rPr>
              <a:t>  Teks nonfiksi merupakan teks yang menyajikan seluruh isinya berdasarkan data dan fakta.</a:t>
            </a:r>
            <a:endParaRPr lang="id-ID" sz="1600" dirty="0">
              <a:latin typeface="Comic Sans MS" pitchFamily="66" charset="0"/>
              <a:cs typeface="Times New Roman" panose="02020603050405020304" pitchFamily="18" charset="0"/>
            </a:endParaRPr>
          </a:p>
        </p:txBody>
      </p:sp>
    </p:spTree>
    <p:extLst>
      <p:ext uri="{BB962C8B-B14F-4D97-AF65-F5344CB8AC3E}">
        <p14:creationId xmlns="" xmlns:p14="http://schemas.microsoft.com/office/powerpoint/2010/main" val="1749288718"/>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E3B09773-1515-47CB-B284-EC9B2BF0D64A}"/>
              </a:ext>
            </a:extLst>
          </p:cNvPr>
          <p:cNvSpPr>
            <a:spLocks noGrp="1"/>
          </p:cNvSpPr>
          <p:nvPr>
            <p:ph type="title"/>
          </p:nvPr>
        </p:nvSpPr>
        <p:spPr>
          <a:xfrm>
            <a:off x="838200" y="365125"/>
            <a:ext cx="10515600" cy="1158875"/>
          </a:xfrm>
        </p:spPr>
        <p:txBody>
          <a:bodyPr>
            <a:normAutofit/>
          </a:bodyPr>
          <a:lstStyle/>
          <a:p>
            <a:r>
              <a:rPr lang="id-ID" sz="1600" dirty="0">
                <a:latin typeface="Times New Roman" panose="02020603050405020304" pitchFamily="18" charset="0"/>
                <a:cs typeface="Times New Roman" panose="02020603050405020304" pitchFamily="18" charset="0"/>
              </a:rPr>
              <a:t> </a:t>
            </a:r>
            <a:r>
              <a:rPr lang="id-ID" sz="2000" dirty="0">
                <a:latin typeface="Comic Sans MS" pitchFamily="66" charset="0"/>
                <a:cs typeface="Times New Roman" panose="02020603050405020304" pitchFamily="18" charset="0"/>
              </a:rPr>
              <a:t>Kiat-kiat menulis karangan nonfiksi </a:t>
            </a:r>
          </a:p>
        </p:txBody>
      </p:sp>
      <p:sp>
        <p:nvSpPr>
          <p:cNvPr id="3" name="Tampungan Konten 2">
            <a:extLst>
              <a:ext uri="{FF2B5EF4-FFF2-40B4-BE49-F238E27FC236}">
                <a16:creationId xmlns="" xmlns:a16="http://schemas.microsoft.com/office/drawing/2014/main" id="{6FDDD8F6-F4B8-400A-85A3-4B86DC4B3C7A}"/>
              </a:ext>
            </a:extLst>
          </p:cNvPr>
          <p:cNvSpPr>
            <a:spLocks noGrp="1"/>
          </p:cNvSpPr>
          <p:nvPr>
            <p:ph idx="1"/>
          </p:nvPr>
        </p:nvSpPr>
        <p:spPr/>
        <p:txBody>
          <a:bodyPr>
            <a:noAutofit/>
          </a:bodyPr>
          <a:lstStyle/>
          <a:p>
            <a:pPr marL="514350" indent="-514350">
              <a:buAutoNum type="arabicPeriod"/>
            </a:pPr>
            <a:r>
              <a:rPr lang="id-ID" sz="1400" dirty="0">
                <a:latin typeface="Comic Sans MS" pitchFamily="66" charset="0"/>
                <a:cs typeface="Times New Roman" panose="02020603050405020304" pitchFamily="18" charset="0"/>
              </a:rPr>
              <a:t>Tentukan ide, pilih tema yang menarik. Dalam menulis suatu karya sastra diperlukan tema atau topik yang akan dibuat.</a:t>
            </a:r>
          </a:p>
          <a:p>
            <a:pPr marL="514350" indent="-514350">
              <a:buAutoNum type="arabicPeriod"/>
            </a:pPr>
            <a:r>
              <a:rPr lang="id-ID" sz="1400" dirty="0">
                <a:latin typeface="Comic Sans MS" pitchFamily="66" charset="0"/>
                <a:cs typeface="Times New Roman" panose="02020603050405020304" pitchFamily="18" charset="0"/>
              </a:rPr>
              <a:t>  Tentukan tujuan penulisan Dengan adanya tujuan penulisan, penulisan dapat terarah agar tidak keluar dari topik yang akan diangkat dalam penulisan tersebut.</a:t>
            </a:r>
          </a:p>
          <a:p>
            <a:pPr marL="514350" indent="-514350">
              <a:buAutoNum type="arabicPeriod"/>
            </a:pPr>
            <a:r>
              <a:rPr lang="id-ID" sz="1400" dirty="0">
                <a:latin typeface="Comic Sans MS" pitchFamily="66" charset="0"/>
                <a:cs typeface="Times New Roman" panose="02020603050405020304" pitchFamily="18" charset="0"/>
              </a:rPr>
              <a:t>Mengumpulkan dan menganalisis data. Data merupakan bahan atau sumber informasi yang akan dibawa oleh penulis dalam karangan nonfiksi. Data dapat diperoleh melalui berbagai sumber seperti wawancara, observasi, referensi buku, </a:t>
            </a:r>
            <a:r>
              <a:rPr lang="id-ID" sz="1400" dirty="0" err="1">
                <a:latin typeface="Comic Sans MS" pitchFamily="66" charset="0"/>
                <a:cs typeface="Times New Roman" panose="02020603050405020304" pitchFamily="18" charset="0"/>
              </a:rPr>
              <a:t>survey</a:t>
            </a:r>
            <a:r>
              <a:rPr lang="id-ID" sz="1400" dirty="0">
                <a:latin typeface="Comic Sans MS" pitchFamily="66" charset="0"/>
                <a:cs typeface="Times New Roman" panose="02020603050405020304" pitchFamily="18" charset="0"/>
              </a:rPr>
              <a:t>, atau diskusi.</a:t>
            </a:r>
          </a:p>
          <a:p>
            <a:pPr marL="514350" indent="-514350">
              <a:buAutoNum type="arabicPeriod"/>
            </a:pPr>
            <a:r>
              <a:rPr lang="id-ID" sz="1400" dirty="0">
                <a:latin typeface="Comic Sans MS" pitchFamily="66" charset="0"/>
                <a:cs typeface="Times New Roman" panose="02020603050405020304" pitchFamily="18" charset="0"/>
              </a:rPr>
              <a:t>  Membuat kerangka karangan. Kerangka karangan menguraikan tiap topik atau masalah menjadi beberapa bahasan yang lebih fokus dan terstruktur. </a:t>
            </a:r>
          </a:p>
          <a:p>
            <a:pPr marL="514350" indent="-514350">
              <a:buAutoNum type="arabicPeriod"/>
            </a:pPr>
            <a:r>
              <a:rPr lang="id-ID" sz="1400" dirty="0">
                <a:latin typeface="Comic Sans MS" pitchFamily="66" charset="0"/>
                <a:cs typeface="Times New Roman" panose="02020603050405020304" pitchFamily="18" charset="0"/>
              </a:rPr>
              <a:t> Menulis naskah.</a:t>
            </a:r>
          </a:p>
          <a:p>
            <a:pPr marL="514350" indent="-514350">
              <a:buAutoNum type="arabicPeriod"/>
            </a:pPr>
            <a:r>
              <a:rPr lang="id-ID" sz="1400" dirty="0">
                <a:latin typeface="Comic Sans MS" pitchFamily="66" charset="0"/>
                <a:cs typeface="Times New Roman" panose="02020603050405020304" pitchFamily="18" charset="0"/>
              </a:rPr>
              <a:t> </a:t>
            </a:r>
            <a:r>
              <a:rPr lang="id-ID" sz="1400" dirty="0" err="1">
                <a:latin typeface="Comic Sans MS" pitchFamily="66" charset="0"/>
                <a:cs typeface="Times New Roman" panose="02020603050405020304" pitchFamily="18" charset="0"/>
              </a:rPr>
              <a:t>Review</a:t>
            </a:r>
            <a:r>
              <a:rPr lang="id-ID" sz="1400" dirty="0">
                <a:latin typeface="Comic Sans MS" pitchFamily="66" charset="0"/>
                <a:cs typeface="Times New Roman" panose="02020603050405020304" pitchFamily="18" charset="0"/>
              </a:rPr>
              <a:t> naskah dan edit tulisan (</a:t>
            </a:r>
            <a:r>
              <a:rPr lang="id-ID" sz="1400" dirty="0" err="1">
                <a:latin typeface="Comic Sans MS" pitchFamily="66" charset="0"/>
                <a:cs typeface="Times New Roman" panose="02020603050405020304" pitchFamily="18" charset="0"/>
              </a:rPr>
              <a:t>self</a:t>
            </a:r>
            <a:r>
              <a:rPr lang="id-ID" sz="1400" dirty="0">
                <a:latin typeface="Comic Sans MS" pitchFamily="66" charset="0"/>
                <a:cs typeface="Times New Roman" panose="02020603050405020304" pitchFamily="18" charset="0"/>
              </a:rPr>
              <a:t> </a:t>
            </a:r>
            <a:r>
              <a:rPr lang="id-ID" sz="1400" dirty="0" err="1">
                <a:latin typeface="Comic Sans MS" pitchFamily="66" charset="0"/>
                <a:cs typeface="Times New Roman" panose="02020603050405020304" pitchFamily="18" charset="0"/>
              </a:rPr>
              <a:t>editing</a:t>
            </a:r>
            <a:r>
              <a:rPr lang="id-ID" sz="1400" dirty="0">
                <a:latin typeface="Comic Sans MS" pitchFamily="66" charset="0"/>
                <a:cs typeface="Times New Roman" panose="02020603050405020304" pitchFamily="18" charset="0"/>
              </a:rPr>
              <a:t>). Agar menarik minat baca anak, dapat gunakan narasi sebagai pendukung dalam naskah.</a:t>
            </a:r>
          </a:p>
          <a:p>
            <a:pPr marL="0" indent="0">
              <a:buNone/>
            </a:pPr>
            <a:r>
              <a:rPr lang="id-ID" sz="1400" dirty="0">
                <a:latin typeface="Comic Sans MS" pitchFamily="66" charset="0"/>
                <a:cs typeface="Times New Roman" panose="02020603050405020304" pitchFamily="18" charset="0"/>
              </a:rPr>
              <a:t> </a:t>
            </a:r>
          </a:p>
        </p:txBody>
      </p:sp>
    </p:spTree>
    <p:extLst>
      <p:ext uri="{BB962C8B-B14F-4D97-AF65-F5344CB8AC3E}">
        <p14:creationId xmlns="" xmlns:p14="http://schemas.microsoft.com/office/powerpoint/2010/main" val="2695606852"/>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3C11EBBC-AB85-4F15-9F24-05C4A2BFE9A9}"/>
              </a:ext>
            </a:extLst>
          </p:cNvPr>
          <p:cNvSpPr>
            <a:spLocks noGrp="1"/>
          </p:cNvSpPr>
          <p:nvPr>
            <p:ph type="title"/>
          </p:nvPr>
        </p:nvSpPr>
        <p:spPr>
          <a:xfrm>
            <a:off x="1515290" y="293077"/>
            <a:ext cx="9838509" cy="844061"/>
          </a:xfrm>
        </p:spPr>
        <p:txBody>
          <a:bodyPr>
            <a:normAutofit/>
          </a:bodyPr>
          <a:lstStyle/>
          <a:p>
            <a:r>
              <a:rPr lang="id-ID" dirty="0"/>
              <a:t> </a:t>
            </a:r>
            <a:r>
              <a:rPr lang="id-ID" sz="2000" dirty="0">
                <a:latin typeface="Comic Sans MS" pitchFamily="66" charset="0"/>
                <a:cs typeface="Times New Roman" panose="02020603050405020304" pitchFamily="18" charset="0"/>
              </a:rPr>
              <a:t>KESIMPULAN </a:t>
            </a:r>
          </a:p>
        </p:txBody>
      </p:sp>
      <p:sp>
        <p:nvSpPr>
          <p:cNvPr id="3" name="Tampungan Konten 2">
            <a:extLst>
              <a:ext uri="{FF2B5EF4-FFF2-40B4-BE49-F238E27FC236}">
                <a16:creationId xmlns="" xmlns:a16="http://schemas.microsoft.com/office/drawing/2014/main" id="{8138B14A-1216-45D1-981D-B46D68D8F845}"/>
              </a:ext>
            </a:extLst>
          </p:cNvPr>
          <p:cNvSpPr>
            <a:spLocks noGrp="1"/>
          </p:cNvSpPr>
          <p:nvPr>
            <p:ph idx="1"/>
          </p:nvPr>
        </p:nvSpPr>
        <p:spPr/>
        <p:txBody>
          <a:bodyPr>
            <a:noAutofit/>
          </a:bodyPr>
          <a:lstStyle/>
          <a:p>
            <a:pPr marL="0" indent="0">
              <a:buNone/>
            </a:pPr>
            <a:r>
              <a:rPr lang="id-ID" sz="1400" dirty="0">
                <a:latin typeface="Comic Sans MS" pitchFamily="66" charset="0"/>
                <a:cs typeface="Times New Roman" panose="02020603050405020304" pitchFamily="18" charset="0"/>
              </a:rPr>
              <a:t>Karya sastra nonfiksi merupakan sebuah karangan yang dibuat berdasarkan data-data faktual. Nonfiksi dibuat untuk memenuhi informasi bagi pembaca. Ciri bacaan nonfiksi yakni, menggunakan bahasa yang formal atau baku, sifat kata yang digunakan denotatif, bersifat fakta, tulisannya berbentuk tulisan ilmiah popular, dan temuan yang dituliskan adalah temuan baru atau pengembangan dari temuan yang sudah ada. Contoh dari karangan nonfiksi yaitu biografi, buku informasi, buku literatur, buku pendamping, dan buku motivasi.  </a:t>
            </a:r>
          </a:p>
          <a:p>
            <a:pPr marL="0" indent="0">
              <a:buNone/>
            </a:pPr>
            <a:endParaRPr lang="id-ID" sz="1400" dirty="0">
              <a:latin typeface="Comic Sans MS" pitchFamily="66" charset="0"/>
              <a:cs typeface="Times New Roman" panose="02020603050405020304" pitchFamily="18" charset="0"/>
            </a:endParaRPr>
          </a:p>
          <a:p>
            <a:pPr marL="0" indent="0">
              <a:buNone/>
            </a:pPr>
            <a:r>
              <a:rPr lang="id-ID" sz="2400" dirty="0">
                <a:latin typeface="Comic Sans MS" pitchFamily="66" charset="0"/>
                <a:cs typeface="Times New Roman" panose="02020603050405020304" pitchFamily="18" charset="0"/>
              </a:rPr>
              <a:t> SARAN  </a:t>
            </a:r>
          </a:p>
          <a:p>
            <a:pPr marL="0" indent="0">
              <a:buNone/>
            </a:pPr>
            <a:r>
              <a:rPr lang="id-ID" sz="1400" dirty="0">
                <a:latin typeface="Comic Sans MS" pitchFamily="66" charset="0"/>
                <a:cs typeface="Times New Roman" panose="02020603050405020304" pitchFamily="18" charset="0"/>
              </a:rPr>
              <a:t>  Nonfiksi akan lebih diminati oleh anak apabila dikemas secara menarik. Dari tatanan bahasa hingga ilustrasi berupa gambar sebagai daya tarik dalam membaca sebuah tulisan informasi. Untuk membuat karangan nonfiksi, sebaiknya dalami materi atau topik yang akan digunakan terlebih dahulu</a:t>
            </a:r>
            <a:r>
              <a:rPr lang="id-ID" sz="1400" i="1" dirty="0">
                <a:latin typeface="Comic Sans MS" pitchFamily="66" charset="0"/>
                <a:cs typeface="Times New Roman" panose="02020603050405020304" pitchFamily="18" charset="0"/>
              </a:rPr>
              <a:t>  </a:t>
            </a:r>
            <a:r>
              <a:rPr lang="id-ID" sz="1400" i="1" dirty="0" err="1">
                <a:latin typeface="Comic Sans MS" pitchFamily="66" charset="0"/>
                <a:cs typeface="Times New Roman" panose="02020603050405020304" pitchFamily="18" charset="0"/>
              </a:rPr>
              <a:t>Self</a:t>
            </a:r>
            <a:r>
              <a:rPr lang="id-ID" sz="1400" i="1" dirty="0">
                <a:latin typeface="Comic Sans MS" pitchFamily="66" charset="0"/>
                <a:cs typeface="Times New Roman" panose="02020603050405020304" pitchFamily="18" charset="0"/>
              </a:rPr>
              <a:t> </a:t>
            </a:r>
            <a:r>
              <a:rPr lang="id-ID" sz="1400" i="1" dirty="0" err="1">
                <a:latin typeface="Comic Sans MS" pitchFamily="66" charset="0"/>
                <a:cs typeface="Times New Roman" panose="02020603050405020304" pitchFamily="18" charset="0"/>
              </a:rPr>
              <a:t>editing</a:t>
            </a:r>
            <a:r>
              <a:rPr lang="id-ID" sz="1400" i="1" dirty="0">
                <a:latin typeface="Comic Sans MS" pitchFamily="66" charset="0"/>
                <a:cs typeface="Times New Roman" panose="02020603050405020304" pitchFamily="18" charset="0"/>
              </a:rPr>
              <a:t> </a:t>
            </a:r>
            <a:r>
              <a:rPr lang="id-ID" sz="1400" dirty="0">
                <a:latin typeface="Comic Sans MS" pitchFamily="66" charset="0"/>
                <a:cs typeface="Times New Roman" panose="02020603050405020304" pitchFamily="18" charset="0"/>
              </a:rPr>
              <a:t>dalam menulis karangan nonfiksi sangat dianjurkan demi mendapatkan hasil tulisan yang memuaskan. Penulis mengharapkan kritik dan saran yang membangun dalam penulisan makalah dikemudian hari. </a:t>
            </a:r>
          </a:p>
          <a:p>
            <a:pPr marL="0" indent="0">
              <a:buNone/>
            </a:pPr>
            <a:r>
              <a:rPr lang="id-ID" sz="1400" dirty="0">
                <a:latin typeface="Comic Sans MS" pitchFamily="66" charset="0"/>
                <a:cs typeface="Times New Roman" panose="02020603050405020304" pitchFamily="18" charset="0"/>
              </a:rPr>
              <a:t> </a:t>
            </a:r>
          </a:p>
          <a:p>
            <a:pPr marL="0" indent="0">
              <a:buNone/>
            </a:pPr>
            <a:r>
              <a:rPr lang="id-ID" sz="1400" dirty="0"/>
              <a:t> </a:t>
            </a:r>
          </a:p>
          <a:p>
            <a:endParaRPr lang="id-ID" sz="1400" dirty="0"/>
          </a:p>
        </p:txBody>
      </p:sp>
    </p:spTree>
    <p:extLst>
      <p:ext uri="{BB962C8B-B14F-4D97-AF65-F5344CB8AC3E}">
        <p14:creationId xmlns="" xmlns:p14="http://schemas.microsoft.com/office/powerpoint/2010/main" val="225384704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65</TotalTime>
  <Words>746</Words>
  <Application>Microsoft Office PowerPoint</Application>
  <PresentationFormat>Custom</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Galeri</vt:lpstr>
      <vt:lpstr>         SASTRA ANAK:     BACAAN NONFIKSI </vt:lpstr>
      <vt:lpstr> Hakikat Nonfiksi </vt:lpstr>
      <vt:lpstr> Jenis-jenis Nonfiksi </vt:lpstr>
      <vt:lpstr>Jenis-jenis buku nonfiksi </vt:lpstr>
      <vt:lpstr> Ciri – ciri buku nonfiksi yaitu; </vt:lpstr>
      <vt:lpstr> Butir-butir dalam buku pengayaan (nonfiksi)    </vt:lpstr>
      <vt:lpstr> Kiat-kiat menulis karangan nonfiksi </vt:lpstr>
      <vt:lpstr> KESIMPULAN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SASTRA ANAK: BACAAN NONFIKSI</dc:title>
  <dc:creator>LENOVO</dc:creator>
  <cp:lastModifiedBy>user</cp:lastModifiedBy>
  <cp:revision>9</cp:revision>
  <dcterms:created xsi:type="dcterms:W3CDTF">2021-03-03T00:36:44Z</dcterms:created>
  <dcterms:modified xsi:type="dcterms:W3CDTF">2021-10-30T17:04:01Z</dcterms:modified>
</cp:coreProperties>
</file>