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Default Extension="wav" ContentType="audio/wav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5" r:id="rId5"/>
    <p:sldId id="270" r:id="rId6"/>
    <p:sldId id="268" r:id="rId7"/>
    <p:sldId id="275" r:id="rId8"/>
    <p:sldId id="278" r:id="rId9"/>
    <p:sldId id="279" r:id="rId10"/>
    <p:sldId id="280" r:id="rId11"/>
    <p:sldId id="281" r:id="rId12"/>
    <p:sldId id="282" r:id="rId13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463B"/>
    <a:srgbClr val="105C4F"/>
    <a:srgbClr val="104C41"/>
    <a:srgbClr val="F9E5AD"/>
    <a:srgbClr val="FBFDB1"/>
    <a:srgbClr val="0A3029"/>
    <a:srgbClr val="EDBA77"/>
    <a:srgbClr val="F9E48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985" autoAdjust="0"/>
    <p:restoredTop sz="93594" autoAdjust="0"/>
  </p:normalViewPr>
  <p:slideViewPr>
    <p:cSldViewPr>
      <p:cViewPr varScale="1">
        <p:scale>
          <a:sx n="45" d="100"/>
          <a:sy n="45" d="100"/>
        </p:scale>
        <p:origin x="-1164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>
    <mc:Choice xmlns="" xmlns:p14="http://schemas.microsoft.com/office/powerpoint/2010/main" Requires="p14">
      <p:transition spd="slow" p14:dur="8000" advClick="0"/>
    </mc:Choice>
    <mc:Fallback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1.wav"/><Relationship Id="rId2" Type="http://schemas.openxmlformats.org/officeDocument/2006/relationships/slideLayout" Target="../slideLayouts/slideLayout1.xml"/><Relationship Id="rId1" Type="http://schemas.openxmlformats.org/officeDocument/2006/relationships/video" Target="NULL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149147" y="0"/>
            <a:ext cx="12138852" cy="1028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ct val="95825"/>
              </a:lnSpc>
              <a:spcBef>
                <a:spcPts val="29227"/>
              </a:spcBef>
            </a:pPr>
            <a:r>
              <a:rPr sz="12000" dirty="0" smtClean="0">
                <a:solidFill>
                  <a:srgbClr val="EFD0A8"/>
                </a:solidFill>
                <a:latin typeface="Times New Roman"/>
                <a:cs typeface="Times New Roman"/>
              </a:rPr>
              <a:t>Whiz</a:t>
            </a:r>
            <a:endParaRPr sz="12000">
              <a:latin typeface="Times New Roman"/>
              <a:cs typeface="Times New Roman"/>
            </a:endParaRPr>
          </a:p>
          <a:p>
            <a:pPr marL="206839">
              <a:lnSpc>
                <a:spcPct val="95825"/>
              </a:lnSpc>
              <a:spcBef>
                <a:spcPts val="3795"/>
              </a:spcBef>
            </a:pPr>
            <a:r>
              <a:rPr sz="3000" b="1" spc="164" dirty="0" smtClean="0">
                <a:solidFill>
                  <a:srgbClr val="F1EDED"/>
                </a:solidFill>
                <a:latin typeface="Times New Roman"/>
                <a:cs typeface="Times New Roman"/>
              </a:rPr>
              <a:t>OU</a:t>
            </a:r>
            <a:r>
              <a:rPr sz="3000" b="1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R</a:t>
            </a:r>
            <a:r>
              <a:rPr sz="3000" b="1" spc="315" dirty="0" smtClean="0">
                <a:solidFill>
                  <a:srgbClr val="F1EDED"/>
                </a:solidFill>
                <a:latin typeface="Times New Roman"/>
                <a:cs typeface="Times New Roman"/>
              </a:rPr>
              <a:t> </a:t>
            </a:r>
            <a:r>
              <a:rPr sz="3000" b="1" spc="164" dirty="0" smtClean="0">
                <a:solidFill>
                  <a:srgbClr val="F1EDED"/>
                </a:solidFill>
                <a:latin typeface="Times New Roman"/>
                <a:cs typeface="Times New Roman"/>
              </a:rPr>
              <a:t>TASK</a:t>
            </a:r>
            <a:r>
              <a:rPr sz="3000" b="1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S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18287999" cy="10287000"/>
          </a:xfrm>
          <a:custGeom>
            <a:avLst/>
            <a:gdLst/>
            <a:ahLst/>
            <a:cxnLst/>
            <a:rect l="l" t="t" r="r" b="b"/>
            <a:pathLst>
              <a:path w="18287999" h="10286999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2F4F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76400" y="3695825"/>
            <a:ext cx="761999" cy="1523875"/>
          </a:xfrm>
          <a:custGeom>
            <a:avLst/>
            <a:gdLst/>
            <a:ahLst/>
            <a:cxnLst/>
            <a:rect l="l" t="t" r="r" b="b"/>
            <a:pathLst>
              <a:path w="761999" h="1523875">
                <a:moveTo>
                  <a:pt x="761999" y="761950"/>
                </a:moveTo>
                <a:lnTo>
                  <a:pt x="759473" y="824438"/>
                </a:lnTo>
                <a:lnTo>
                  <a:pt x="752026" y="885536"/>
                </a:lnTo>
                <a:lnTo>
                  <a:pt x="739854" y="945047"/>
                </a:lnTo>
                <a:lnTo>
                  <a:pt x="723152" y="1002775"/>
                </a:lnTo>
                <a:lnTo>
                  <a:pt x="702117" y="1058523"/>
                </a:lnTo>
                <a:lnTo>
                  <a:pt x="676946" y="1112096"/>
                </a:lnTo>
                <a:lnTo>
                  <a:pt x="647834" y="1163297"/>
                </a:lnTo>
                <a:lnTo>
                  <a:pt x="614977" y="1211930"/>
                </a:lnTo>
                <a:lnTo>
                  <a:pt x="578571" y="1257800"/>
                </a:lnTo>
                <a:lnTo>
                  <a:pt x="538814" y="1300710"/>
                </a:lnTo>
                <a:lnTo>
                  <a:pt x="495900" y="1340464"/>
                </a:lnTo>
                <a:lnTo>
                  <a:pt x="450025" y="1376866"/>
                </a:lnTo>
                <a:lnTo>
                  <a:pt x="401387" y="1409720"/>
                </a:lnTo>
                <a:lnTo>
                  <a:pt x="350181" y="1438829"/>
                </a:lnTo>
                <a:lnTo>
                  <a:pt x="296603" y="1463998"/>
                </a:lnTo>
                <a:lnTo>
                  <a:pt x="240849" y="1485031"/>
                </a:lnTo>
                <a:lnTo>
                  <a:pt x="183116" y="1501731"/>
                </a:lnTo>
                <a:lnTo>
                  <a:pt x="123599" y="1513903"/>
                </a:lnTo>
                <a:lnTo>
                  <a:pt x="62495" y="1521349"/>
                </a:lnTo>
                <a:lnTo>
                  <a:pt x="0" y="1523875"/>
                </a:lnTo>
                <a:lnTo>
                  <a:pt x="0" y="0"/>
                </a:lnTo>
                <a:lnTo>
                  <a:pt x="62495" y="2525"/>
                </a:lnTo>
                <a:lnTo>
                  <a:pt x="123599" y="9972"/>
                </a:lnTo>
                <a:lnTo>
                  <a:pt x="183116" y="22144"/>
                </a:lnTo>
                <a:lnTo>
                  <a:pt x="240849" y="38844"/>
                </a:lnTo>
                <a:lnTo>
                  <a:pt x="296603" y="59877"/>
                </a:lnTo>
                <a:lnTo>
                  <a:pt x="350181" y="85047"/>
                </a:lnTo>
                <a:lnTo>
                  <a:pt x="401387" y="114157"/>
                </a:lnTo>
                <a:lnTo>
                  <a:pt x="450025" y="147012"/>
                </a:lnTo>
                <a:lnTo>
                  <a:pt x="495900" y="183415"/>
                </a:lnTo>
                <a:lnTo>
                  <a:pt x="538814" y="223170"/>
                </a:lnTo>
                <a:lnTo>
                  <a:pt x="578571" y="266081"/>
                </a:lnTo>
                <a:lnTo>
                  <a:pt x="614977" y="311952"/>
                </a:lnTo>
                <a:lnTo>
                  <a:pt x="647834" y="360587"/>
                </a:lnTo>
                <a:lnTo>
                  <a:pt x="676946" y="411790"/>
                </a:lnTo>
                <a:lnTo>
                  <a:pt x="702117" y="465365"/>
                </a:lnTo>
                <a:lnTo>
                  <a:pt x="723152" y="521115"/>
                </a:lnTo>
                <a:lnTo>
                  <a:pt x="739854" y="578845"/>
                </a:lnTo>
                <a:lnTo>
                  <a:pt x="752026" y="638358"/>
                </a:lnTo>
                <a:lnTo>
                  <a:pt x="759473" y="699458"/>
                </a:lnTo>
                <a:lnTo>
                  <a:pt x="761999" y="761950"/>
                </a:lnTo>
                <a:close/>
              </a:path>
            </a:pathLst>
          </a:custGeom>
          <a:solidFill>
            <a:srgbClr val="EFD0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554489" y="3429129"/>
            <a:ext cx="18554698" cy="9277275"/>
          </a:xfrm>
          <a:custGeom>
            <a:avLst/>
            <a:gdLst/>
            <a:ahLst/>
            <a:cxnLst/>
            <a:rect l="l" t="t" r="r" b="b"/>
            <a:pathLst>
              <a:path w="18554698" h="9277275">
                <a:moveTo>
                  <a:pt x="9733509" y="18432"/>
                </a:moveTo>
                <a:lnTo>
                  <a:pt x="9277497" y="0"/>
                </a:lnTo>
                <a:lnTo>
                  <a:pt x="8516600" y="30754"/>
                </a:lnTo>
                <a:lnTo>
                  <a:pt x="7772642" y="121424"/>
                </a:lnTo>
                <a:lnTo>
                  <a:pt x="7048012" y="269624"/>
                </a:lnTo>
                <a:lnTo>
                  <a:pt x="6345096" y="472965"/>
                </a:lnTo>
                <a:lnTo>
                  <a:pt x="5666282" y="729059"/>
                </a:lnTo>
                <a:lnTo>
                  <a:pt x="5013959" y="1035519"/>
                </a:lnTo>
                <a:lnTo>
                  <a:pt x="4390514" y="1389957"/>
                </a:lnTo>
                <a:lnTo>
                  <a:pt x="3798334" y="1789986"/>
                </a:lnTo>
                <a:lnTo>
                  <a:pt x="3239807" y="2233218"/>
                </a:lnTo>
                <a:lnTo>
                  <a:pt x="2717321" y="2717264"/>
                </a:lnTo>
                <a:lnTo>
                  <a:pt x="2233264" y="3239738"/>
                </a:lnTo>
                <a:lnTo>
                  <a:pt x="1790023" y="3798252"/>
                </a:lnTo>
                <a:lnTo>
                  <a:pt x="1389985" y="4390418"/>
                </a:lnTo>
                <a:lnTo>
                  <a:pt x="1035540" y="5013849"/>
                </a:lnTo>
                <a:lnTo>
                  <a:pt x="729073" y="5666156"/>
                </a:lnTo>
                <a:lnTo>
                  <a:pt x="472974" y="6344952"/>
                </a:lnTo>
                <a:lnTo>
                  <a:pt x="324589" y="6857870"/>
                </a:lnTo>
                <a:lnTo>
                  <a:pt x="9733509" y="6857870"/>
                </a:lnTo>
                <a:lnTo>
                  <a:pt x="9733509" y="18432"/>
                </a:lnTo>
                <a:close/>
              </a:path>
            </a:pathLst>
          </a:custGeom>
          <a:solidFill>
            <a:srgbClr val="2B41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362199" y="3438655"/>
            <a:ext cx="9677401" cy="36098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50000"/>
              </a:lnSpc>
            </a:pPr>
            <a:endParaRPr sz="2400" dirty="0">
              <a:latin typeface="Comic Sans MS" pitchFamily="66" charset="0"/>
              <a:cs typeface="Times New Roman"/>
            </a:endParaRPr>
          </a:p>
        </p:txBody>
      </p:sp>
      <p:sp>
        <p:nvSpPr>
          <p:cNvPr id="10" name="object 3"/>
          <p:cNvSpPr/>
          <p:nvPr/>
        </p:nvSpPr>
        <p:spPr>
          <a:xfrm rot="10800000">
            <a:off x="-8839200" y="-2400299"/>
            <a:ext cx="18554698" cy="9277275"/>
          </a:xfrm>
          <a:custGeom>
            <a:avLst/>
            <a:gdLst/>
            <a:ahLst/>
            <a:cxnLst/>
            <a:rect l="l" t="t" r="r" b="b"/>
            <a:pathLst>
              <a:path w="18554698" h="9277275">
                <a:moveTo>
                  <a:pt x="9733509" y="18432"/>
                </a:moveTo>
                <a:lnTo>
                  <a:pt x="9277497" y="0"/>
                </a:lnTo>
                <a:lnTo>
                  <a:pt x="8516600" y="30754"/>
                </a:lnTo>
                <a:lnTo>
                  <a:pt x="7772642" y="121424"/>
                </a:lnTo>
                <a:lnTo>
                  <a:pt x="7048012" y="269624"/>
                </a:lnTo>
                <a:lnTo>
                  <a:pt x="6345096" y="472965"/>
                </a:lnTo>
                <a:lnTo>
                  <a:pt x="5666282" y="729059"/>
                </a:lnTo>
                <a:lnTo>
                  <a:pt x="5013959" y="1035519"/>
                </a:lnTo>
                <a:lnTo>
                  <a:pt x="4390514" y="1389957"/>
                </a:lnTo>
                <a:lnTo>
                  <a:pt x="3798334" y="1789986"/>
                </a:lnTo>
                <a:lnTo>
                  <a:pt x="3239807" y="2233218"/>
                </a:lnTo>
                <a:lnTo>
                  <a:pt x="2717321" y="2717264"/>
                </a:lnTo>
                <a:lnTo>
                  <a:pt x="2233264" y="3239738"/>
                </a:lnTo>
                <a:lnTo>
                  <a:pt x="1790023" y="3798252"/>
                </a:lnTo>
                <a:lnTo>
                  <a:pt x="1389985" y="4390418"/>
                </a:lnTo>
                <a:lnTo>
                  <a:pt x="1035540" y="5013849"/>
                </a:lnTo>
                <a:lnTo>
                  <a:pt x="729073" y="5666156"/>
                </a:lnTo>
                <a:lnTo>
                  <a:pt x="472974" y="6344952"/>
                </a:lnTo>
                <a:lnTo>
                  <a:pt x="324589" y="6857870"/>
                </a:lnTo>
                <a:lnTo>
                  <a:pt x="9733509" y="6857870"/>
                </a:lnTo>
                <a:lnTo>
                  <a:pt x="9733509" y="18432"/>
                </a:lnTo>
                <a:close/>
              </a:path>
            </a:pathLst>
          </a:custGeom>
          <a:solidFill>
            <a:srgbClr val="2B41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914400" y="4229100"/>
            <a:ext cx="14173200" cy="4676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 err="1">
                <a:solidFill>
                  <a:srgbClr val="F9E5AD"/>
                </a:solidFill>
                <a:latin typeface="Snap ITC" pitchFamily="82" charset="0"/>
                <a:ea typeface="Cambria Math" pitchFamily="18" charset="0"/>
                <a:cs typeface="Times New Roman" pitchFamily="18" charset="0"/>
              </a:rPr>
              <a:t>Pendekatan</a:t>
            </a:r>
            <a:r>
              <a:rPr lang="en-US" sz="4400" dirty="0">
                <a:solidFill>
                  <a:srgbClr val="F9E5AD"/>
                </a:solidFill>
                <a:latin typeface="Snap ITC" pitchFamily="82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9E5AD"/>
                </a:solidFill>
                <a:latin typeface="Snap ITC" pitchFamily="82" charset="0"/>
                <a:ea typeface="Cambria Math" pitchFamily="18" charset="0"/>
                <a:cs typeface="Times New Roman" pitchFamily="18" charset="0"/>
              </a:rPr>
              <a:t>dalam</a:t>
            </a:r>
            <a:r>
              <a:rPr lang="en-US" sz="4400" dirty="0">
                <a:solidFill>
                  <a:srgbClr val="F9E5AD"/>
                </a:solidFill>
                <a:latin typeface="Snap ITC" pitchFamily="82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9E5AD"/>
                </a:solidFill>
                <a:latin typeface="Snap ITC" pitchFamily="82" charset="0"/>
                <a:ea typeface="Cambria Math" pitchFamily="18" charset="0"/>
                <a:cs typeface="Times New Roman" pitchFamily="18" charset="0"/>
              </a:rPr>
              <a:t>Sastra</a:t>
            </a:r>
            <a:r>
              <a:rPr lang="en-US" sz="4400" dirty="0">
                <a:solidFill>
                  <a:srgbClr val="F9E5AD"/>
                </a:solidFill>
                <a:latin typeface="Snap ITC" pitchFamily="82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9E5AD"/>
                </a:solidFill>
                <a:latin typeface="Snap ITC" pitchFamily="82" charset="0"/>
                <a:ea typeface="Cambria Math" pitchFamily="18" charset="0"/>
                <a:cs typeface="Times New Roman" pitchFamily="18" charset="0"/>
              </a:rPr>
              <a:t>Anak</a:t>
            </a:r>
            <a:r>
              <a:rPr lang="en-US" sz="4400" dirty="0">
                <a:solidFill>
                  <a:srgbClr val="F9E5AD"/>
                </a:solidFill>
                <a:latin typeface="Snap ITC" pitchFamily="82" charset="0"/>
                <a:ea typeface="Cambria Math" pitchFamily="18" charset="0"/>
                <a:cs typeface="Times New Roman" pitchFamily="18" charset="0"/>
              </a:rPr>
              <a:t>  </a:t>
            </a:r>
          </a:p>
          <a:p>
            <a:pPr algn="ctr">
              <a:lnSpc>
                <a:spcPct val="150000"/>
              </a:lnSpc>
            </a:pPr>
            <a:r>
              <a:rPr lang="en-US" sz="4400" dirty="0" err="1">
                <a:solidFill>
                  <a:srgbClr val="F9E5AD"/>
                </a:solidFill>
                <a:latin typeface="Snap ITC" pitchFamily="82" charset="0"/>
                <a:ea typeface="Cambria Math" pitchFamily="18" charset="0"/>
                <a:cs typeface="Times New Roman" pitchFamily="18" charset="0"/>
              </a:rPr>
              <a:t>Pendekatan</a:t>
            </a:r>
            <a:r>
              <a:rPr lang="en-US" sz="4400" dirty="0">
                <a:solidFill>
                  <a:srgbClr val="F9E5AD"/>
                </a:solidFill>
                <a:latin typeface="Snap ITC" pitchFamily="82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9E5AD"/>
                </a:solidFill>
                <a:latin typeface="Snap ITC" pitchFamily="82" charset="0"/>
                <a:ea typeface="Cambria Math" pitchFamily="18" charset="0"/>
                <a:cs typeface="Times New Roman" pitchFamily="18" charset="0"/>
              </a:rPr>
              <a:t>Pragmatik</a:t>
            </a:r>
            <a:r>
              <a:rPr lang="en-US" sz="4400" dirty="0">
                <a:solidFill>
                  <a:srgbClr val="F9E5AD"/>
                </a:solidFill>
                <a:latin typeface="Snap ITC" pitchFamily="82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9E5AD"/>
                </a:solidFill>
                <a:latin typeface="Snap ITC" pitchFamily="82" charset="0"/>
                <a:ea typeface="Cambria Math" pitchFamily="18" charset="0"/>
                <a:cs typeface="Times New Roman" pitchFamily="18" charset="0"/>
              </a:rPr>
              <a:t>dan</a:t>
            </a:r>
            <a:r>
              <a:rPr lang="en-US" sz="4400" dirty="0">
                <a:solidFill>
                  <a:srgbClr val="F9E5AD"/>
                </a:solidFill>
                <a:latin typeface="Snap ITC" pitchFamily="82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en-US" sz="4400" dirty="0" err="1">
                <a:solidFill>
                  <a:srgbClr val="F9E5AD"/>
                </a:solidFill>
                <a:latin typeface="Snap ITC" pitchFamily="82" charset="0"/>
                <a:ea typeface="Cambria Math" pitchFamily="18" charset="0"/>
                <a:cs typeface="Times New Roman" pitchFamily="18" charset="0"/>
              </a:rPr>
              <a:t>Praktik</a:t>
            </a:r>
            <a:r>
              <a:rPr lang="en-US" sz="4400" dirty="0">
                <a:solidFill>
                  <a:srgbClr val="F9E5AD"/>
                </a:solidFill>
                <a:latin typeface="Snap ITC" pitchFamily="82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en-US" sz="4400" dirty="0" err="1">
                <a:solidFill>
                  <a:srgbClr val="F9E5AD"/>
                </a:solidFill>
                <a:latin typeface="Snap ITC" pitchFamily="82" charset="0"/>
                <a:ea typeface="Cambria Math" pitchFamily="18" charset="0"/>
                <a:cs typeface="Times New Roman" pitchFamily="18" charset="0"/>
              </a:rPr>
              <a:t>Analisis</a:t>
            </a:r>
            <a:endParaRPr lang="en-US" sz="4400" dirty="0">
              <a:solidFill>
                <a:srgbClr val="F9E5AD"/>
              </a:solidFill>
              <a:latin typeface="Snap ITC" pitchFamily="82" charset="0"/>
              <a:ea typeface="Cambria Math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en-US" dirty="0" smtClean="0">
              <a:solidFill>
                <a:schemeClr val="bg1"/>
              </a:solidFill>
              <a:latin typeface="Comic Sans MS" pitchFamily="66" charset="0"/>
              <a:ea typeface="Cambria Math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en-US" dirty="0">
              <a:solidFill>
                <a:schemeClr val="bg1"/>
              </a:solidFill>
              <a:latin typeface="Comic Sans MS" pitchFamily="66" charset="0"/>
              <a:ea typeface="Cambria Math" pitchFamily="18" charset="0"/>
              <a:cs typeface="Times New Roman" pitchFamily="18" charset="0"/>
            </a:endParaRPr>
          </a:p>
          <a:p>
            <a:pPr marL="12700">
              <a:lnSpc>
                <a:spcPct val="95825"/>
              </a:lnSpc>
              <a:spcBef>
                <a:spcPts val="3180"/>
              </a:spcBef>
            </a:pPr>
            <a:r>
              <a:rPr lang="en-US" sz="2000" b="1" spc="164" dirty="0" smtClean="0">
                <a:solidFill>
                  <a:srgbClr val="F1EDED"/>
                </a:solidFill>
                <a:latin typeface="Comic Sans MS" pitchFamily="66" charset="0"/>
                <a:cs typeface="Times New Roman"/>
              </a:rPr>
              <a:t>		</a:t>
            </a:r>
            <a:endParaRPr lang="en-US" sz="1100" dirty="0">
              <a:solidFill>
                <a:srgbClr val="F9E5AD"/>
              </a:solidFill>
              <a:latin typeface="Comic Sans MS" pitchFamily="66" charset="0"/>
              <a:cs typeface="Times New Roman"/>
            </a:endParaRPr>
          </a:p>
        </p:txBody>
      </p:sp>
      <p:pic>
        <p:nvPicPr>
          <p:cNvPr id="11" name="Picture 10" descr="unna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59125" y="-342900"/>
            <a:ext cx="2428875" cy="3003827"/>
          </a:xfrm>
          <a:prstGeom prst="rect">
            <a:avLst/>
          </a:prstGeom>
        </p:spPr>
      </p:pic>
      <p:pic>
        <p:nvPicPr>
          <p:cNvPr id="13" name="image1.png" descr="C:\Users\user\Documents\Indah K\UMJ\UMJ 1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8600" y="152400"/>
            <a:ext cx="2286000" cy="21717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="" xmlns:p14="http://schemas.microsoft.com/office/powerpoint/2010/main">
        <p14:playEvt time="2906" objId="15"/>
        <p14:stopEvt time="24155" objId="15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6"/>
            <a:ext cx="18287999" cy="10286999"/>
          </a:xfrm>
          <a:custGeom>
            <a:avLst/>
            <a:gdLst/>
            <a:ahLst/>
            <a:cxnLst/>
            <a:rect l="l" t="t" r="r" b="b"/>
            <a:pathLst>
              <a:path w="18287999" h="10286999">
                <a:moveTo>
                  <a:pt x="18287999" y="0"/>
                </a:moveTo>
                <a:lnTo>
                  <a:pt x="0" y="0"/>
                </a:lnTo>
                <a:lnTo>
                  <a:pt x="0" y="10286993"/>
                </a:lnTo>
                <a:lnTo>
                  <a:pt x="18287999" y="10286993"/>
                </a:lnTo>
                <a:lnTo>
                  <a:pt x="18287999" y="0"/>
                </a:lnTo>
                <a:close/>
              </a:path>
            </a:pathLst>
          </a:custGeom>
          <a:solidFill>
            <a:srgbClr val="EFD0A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1295399" y="3238500"/>
            <a:ext cx="11353801" cy="480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spcBef>
                <a:spcPts val="360"/>
              </a:spcBef>
            </a:pP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Betapa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pentingnya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arti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semangat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sebagai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modal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dalam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meraih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cita-cita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juga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digambarkan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oleh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pencerita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melalui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melalui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tokoh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Suryana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dan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Ki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Demang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sebagaimana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terlihat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pada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kutipan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di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atas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Suryana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adalah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seorang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jelata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yang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secara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kebetulan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menjadi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anak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dari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seorang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pengurus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kuda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Demikian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pula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dengan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Ki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Demang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ia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juga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hanya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seorang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anak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penyabit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rumput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yang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kemudian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menjadi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pengurus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kuda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kerajaan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. Akan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tetapi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kedua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tokoh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tersebut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diceritakan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tidak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pernah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patah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semangat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untuk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belajar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dan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terus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belajar</a:t>
            </a:r>
            <a:r>
              <a:rPr lang="en-US" sz="3200" dirty="0" smtClean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en-US" sz="3200" b="1" i="1" dirty="0" smtClean="0">
              <a:solidFill>
                <a:srgbClr val="0E463B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58669" y="3648245"/>
            <a:ext cx="1021868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65336" y="3648245"/>
            <a:ext cx="1536529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34800" y="2776923"/>
            <a:ext cx="4639454" cy="1173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0401" algn="ctr">
              <a:lnSpc>
                <a:spcPts val="2540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28699" y="4422389"/>
            <a:ext cx="4726927" cy="86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3"/>
              </a:spcBef>
            </a:pPr>
            <a:endParaRPr sz="650"/>
          </a:p>
        </p:txBody>
      </p:sp>
      <p:sp>
        <p:nvSpPr>
          <p:cNvPr id="3" name="TextBox 2"/>
          <p:cNvSpPr txBox="1"/>
          <p:nvPr/>
        </p:nvSpPr>
        <p:spPr>
          <a:xfrm>
            <a:off x="4953000" y="1205925"/>
            <a:ext cx="11421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360"/>
              </a:spcBef>
            </a:pPr>
            <a:r>
              <a:rPr lang="en-US" sz="3200" b="1" dirty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4</a:t>
            </a:r>
            <a:r>
              <a:rPr lang="en-US" sz="3600" b="1" dirty="0" smtClean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. </a:t>
            </a:r>
            <a:r>
              <a:rPr lang="en-US" sz="3600" b="1" dirty="0" err="1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Menanamkan</a:t>
            </a:r>
            <a:r>
              <a:rPr lang="en-US" sz="3600" b="1" dirty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3600" b="1" dirty="0" err="1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kesadaran</a:t>
            </a:r>
            <a:r>
              <a:rPr lang="en-US" sz="3600" b="1" dirty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 agar </a:t>
            </a:r>
            <a:r>
              <a:rPr lang="en-US" sz="3600" b="1" dirty="0" err="1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senantiasa</a:t>
            </a:r>
            <a:r>
              <a:rPr lang="en-US" sz="3600" b="1" dirty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3600" b="1" dirty="0" err="1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belajar</a:t>
            </a:r>
            <a:r>
              <a:rPr lang="en-US" sz="3600" b="1" dirty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3600" b="1" dirty="0" err="1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dan</a:t>
            </a:r>
            <a:r>
              <a:rPr lang="en-US" sz="3600" b="1" dirty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3600" b="1" dirty="0" err="1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pantang</a:t>
            </a:r>
            <a:r>
              <a:rPr lang="en-US" sz="3600" b="1" dirty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3600" b="1" dirty="0" err="1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menyerah</a:t>
            </a:r>
            <a:r>
              <a:rPr lang="en-US" sz="3600" b="1" dirty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 </a:t>
            </a:r>
            <a:endParaRPr lang="en-US" sz="2000" dirty="0"/>
          </a:p>
        </p:txBody>
      </p:sp>
      <p:sp>
        <p:nvSpPr>
          <p:cNvPr id="15" name="object 3"/>
          <p:cNvSpPr/>
          <p:nvPr/>
        </p:nvSpPr>
        <p:spPr>
          <a:xfrm>
            <a:off x="11315702" y="5334756"/>
            <a:ext cx="13373098" cy="6742944"/>
          </a:xfrm>
          <a:custGeom>
            <a:avLst/>
            <a:gdLst/>
            <a:ahLst/>
            <a:cxnLst/>
            <a:rect l="l" t="t" r="r" b="b"/>
            <a:pathLst>
              <a:path w="18554698" h="9277275">
                <a:moveTo>
                  <a:pt x="9733509" y="18432"/>
                </a:moveTo>
                <a:lnTo>
                  <a:pt x="9277497" y="0"/>
                </a:lnTo>
                <a:lnTo>
                  <a:pt x="8516600" y="30754"/>
                </a:lnTo>
                <a:lnTo>
                  <a:pt x="7772642" y="121424"/>
                </a:lnTo>
                <a:lnTo>
                  <a:pt x="7048012" y="269624"/>
                </a:lnTo>
                <a:lnTo>
                  <a:pt x="6345096" y="472965"/>
                </a:lnTo>
                <a:lnTo>
                  <a:pt x="5666282" y="729059"/>
                </a:lnTo>
                <a:lnTo>
                  <a:pt x="5013959" y="1035519"/>
                </a:lnTo>
                <a:lnTo>
                  <a:pt x="4390514" y="1389957"/>
                </a:lnTo>
                <a:lnTo>
                  <a:pt x="3798334" y="1789986"/>
                </a:lnTo>
                <a:lnTo>
                  <a:pt x="3239807" y="2233218"/>
                </a:lnTo>
                <a:lnTo>
                  <a:pt x="2717321" y="2717264"/>
                </a:lnTo>
                <a:lnTo>
                  <a:pt x="2233264" y="3239738"/>
                </a:lnTo>
                <a:lnTo>
                  <a:pt x="1790023" y="3798252"/>
                </a:lnTo>
                <a:lnTo>
                  <a:pt x="1389985" y="4390418"/>
                </a:lnTo>
                <a:lnTo>
                  <a:pt x="1035540" y="5013849"/>
                </a:lnTo>
                <a:lnTo>
                  <a:pt x="729073" y="5666156"/>
                </a:lnTo>
                <a:lnTo>
                  <a:pt x="472974" y="6344952"/>
                </a:lnTo>
                <a:lnTo>
                  <a:pt x="324589" y="6857870"/>
                </a:lnTo>
                <a:lnTo>
                  <a:pt x="9733509" y="6857870"/>
                </a:lnTo>
                <a:lnTo>
                  <a:pt x="9733509" y="18432"/>
                </a:lnTo>
                <a:close/>
              </a:path>
            </a:pathLst>
          </a:custGeom>
          <a:solidFill>
            <a:srgbClr val="2B41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1"/>
          <p:cNvSpPr/>
          <p:nvPr/>
        </p:nvSpPr>
        <p:spPr>
          <a:xfrm rot="5400000">
            <a:off x="1231761" y="-1292865"/>
            <a:ext cx="1938547" cy="4448077"/>
          </a:xfrm>
          <a:custGeom>
            <a:avLst/>
            <a:gdLst/>
            <a:ahLst/>
            <a:cxnLst/>
            <a:rect l="l" t="t" r="r" b="b"/>
            <a:pathLst>
              <a:path w="847724" h="1695327">
                <a:moveTo>
                  <a:pt x="847724" y="847677"/>
                </a:moveTo>
                <a:lnTo>
                  <a:pt x="844914" y="917197"/>
                </a:lnTo>
                <a:lnTo>
                  <a:pt x="836629" y="985169"/>
                </a:lnTo>
                <a:lnTo>
                  <a:pt x="823087" y="1051375"/>
                </a:lnTo>
                <a:lnTo>
                  <a:pt x="804507" y="1115598"/>
                </a:lnTo>
                <a:lnTo>
                  <a:pt x="781106" y="1177618"/>
                </a:lnTo>
                <a:lnTo>
                  <a:pt x="753102" y="1237218"/>
                </a:lnTo>
                <a:lnTo>
                  <a:pt x="720715" y="1294180"/>
                </a:lnTo>
                <a:lnTo>
                  <a:pt x="684162" y="1348285"/>
                </a:lnTo>
                <a:lnTo>
                  <a:pt x="643661" y="1399316"/>
                </a:lnTo>
                <a:lnTo>
                  <a:pt x="599430" y="1447054"/>
                </a:lnTo>
                <a:lnTo>
                  <a:pt x="551688" y="1491281"/>
                </a:lnTo>
                <a:lnTo>
                  <a:pt x="500653" y="1531778"/>
                </a:lnTo>
                <a:lnTo>
                  <a:pt x="446543" y="1568328"/>
                </a:lnTo>
                <a:lnTo>
                  <a:pt x="389576" y="1600713"/>
                </a:lnTo>
                <a:lnTo>
                  <a:pt x="329971" y="1628714"/>
                </a:lnTo>
                <a:lnTo>
                  <a:pt x="267945" y="1652113"/>
                </a:lnTo>
                <a:lnTo>
                  <a:pt x="203717" y="1670692"/>
                </a:lnTo>
                <a:lnTo>
                  <a:pt x="137504" y="1684233"/>
                </a:lnTo>
                <a:lnTo>
                  <a:pt x="69526" y="1692517"/>
                </a:lnTo>
                <a:lnTo>
                  <a:pt x="0" y="1695327"/>
                </a:lnTo>
                <a:lnTo>
                  <a:pt x="0" y="0"/>
                </a:lnTo>
                <a:lnTo>
                  <a:pt x="69526" y="2810"/>
                </a:lnTo>
                <a:lnTo>
                  <a:pt x="137504" y="11094"/>
                </a:lnTo>
                <a:lnTo>
                  <a:pt x="203717" y="24635"/>
                </a:lnTo>
                <a:lnTo>
                  <a:pt x="267945" y="43215"/>
                </a:lnTo>
                <a:lnTo>
                  <a:pt x="329971" y="66614"/>
                </a:lnTo>
                <a:lnTo>
                  <a:pt x="389576" y="94616"/>
                </a:lnTo>
                <a:lnTo>
                  <a:pt x="446543" y="127001"/>
                </a:lnTo>
                <a:lnTo>
                  <a:pt x="500653" y="163552"/>
                </a:lnTo>
                <a:lnTo>
                  <a:pt x="551688" y="204051"/>
                </a:lnTo>
                <a:lnTo>
                  <a:pt x="599430" y="248279"/>
                </a:lnTo>
                <a:lnTo>
                  <a:pt x="643661" y="296018"/>
                </a:lnTo>
                <a:lnTo>
                  <a:pt x="684162" y="347050"/>
                </a:lnTo>
                <a:lnTo>
                  <a:pt x="720715" y="401157"/>
                </a:lnTo>
                <a:lnTo>
                  <a:pt x="753102" y="458121"/>
                </a:lnTo>
                <a:lnTo>
                  <a:pt x="781106" y="517723"/>
                </a:lnTo>
                <a:lnTo>
                  <a:pt x="804507" y="579746"/>
                </a:lnTo>
                <a:lnTo>
                  <a:pt x="823087" y="643971"/>
                </a:lnTo>
                <a:lnTo>
                  <a:pt x="836629" y="710180"/>
                </a:lnTo>
                <a:lnTo>
                  <a:pt x="844914" y="778154"/>
                </a:lnTo>
                <a:lnTo>
                  <a:pt x="847724" y="847677"/>
                </a:lnTo>
                <a:close/>
              </a:path>
            </a:pathLst>
          </a:custGeom>
          <a:solidFill>
            <a:srgbClr val="2F4F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8025576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0" y="1920337"/>
            <a:ext cx="8316976" cy="6597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149">
              <a:lnSpc>
                <a:spcPts val="2060"/>
              </a:lnSpc>
              <a:spcBef>
                <a:spcPts val="103"/>
              </a:spcBef>
            </a:pPr>
            <a:r>
              <a:rPr sz="3000" spc="0" baseline="1449" dirty="0" smtClean="0">
                <a:solidFill>
                  <a:srgbClr val="7C7C7C"/>
                </a:solidFill>
                <a:latin typeface="Arial"/>
                <a:cs typeface="Arial"/>
              </a:rPr>
              <a:t>•  </a:t>
            </a:r>
            <a:r>
              <a:rPr sz="3000" spc="463" baseline="1449" dirty="0" smtClean="0">
                <a:solidFill>
                  <a:srgbClr val="7C7C7C"/>
                </a:solidFill>
                <a:latin typeface="Arial"/>
                <a:cs typeface="Arial"/>
              </a:rPr>
              <a:t> </a:t>
            </a:r>
            <a:r>
              <a:rPr sz="3000" spc="0" baseline="1449" dirty="0" smtClean="0">
                <a:solidFill>
                  <a:srgbClr val="919190"/>
                </a:solidFill>
                <a:latin typeface="Arial"/>
                <a:cs typeface="Arial"/>
              </a:rPr>
              <a:t>&lt;             </a:t>
            </a:r>
            <a:r>
              <a:rPr sz="3000" spc="294" baseline="1449" dirty="0" smtClean="0">
                <a:solidFill>
                  <a:srgbClr val="919190"/>
                </a:solidFill>
                <a:latin typeface="Arial"/>
                <a:cs typeface="Arial"/>
              </a:rPr>
              <a:t> </a:t>
            </a:r>
            <a:r>
              <a:rPr sz="1800" spc="0" baseline="9662" dirty="0" smtClean="0">
                <a:solidFill>
                  <a:srgbClr val="A3A3A3"/>
                </a:solidFill>
                <a:latin typeface="Arial"/>
                <a:cs typeface="Arial"/>
              </a:rPr>
              <a:t>[]                                                       </a:t>
            </a:r>
            <a:r>
              <a:rPr sz="1800" spc="131" baseline="9662" dirty="0" smtClean="0">
                <a:solidFill>
                  <a:srgbClr val="A3A3A3"/>
                </a:solidFill>
                <a:latin typeface="Arial"/>
                <a:cs typeface="Arial"/>
              </a:rPr>
              <a:t> </a:t>
            </a:r>
            <a:r>
              <a:rPr sz="1950" spc="0" baseline="8919" dirty="0" smtClean="0">
                <a:solidFill>
                  <a:srgbClr val="5E5E5E"/>
                </a:solidFill>
                <a:latin typeface="Times New Roman"/>
                <a:cs typeface="Times New Roman"/>
              </a:rPr>
              <a:t>canv</a:t>
            </a:r>
            <a:r>
              <a:rPr sz="1950" spc="-4" baseline="8919" dirty="0" smtClean="0">
                <a:solidFill>
                  <a:srgbClr val="5E5E5E"/>
                </a:solidFill>
                <a:latin typeface="Times New Roman"/>
                <a:cs typeface="Times New Roman"/>
              </a:rPr>
              <a:t>a</a:t>
            </a:r>
            <a:r>
              <a:rPr sz="1950" spc="0" baseline="8919" dirty="0" smtClean="0">
                <a:solidFill>
                  <a:srgbClr val="BABABA"/>
                </a:solidFill>
                <a:latin typeface="Times New Roman"/>
                <a:cs typeface="Times New Roman"/>
              </a:rPr>
              <a:t>.</a:t>
            </a:r>
            <a:r>
              <a:rPr sz="1950" spc="0" baseline="8919" dirty="0" smtClean="0">
                <a:solidFill>
                  <a:srgbClr val="5E5E5E"/>
                </a:solidFill>
                <a:latin typeface="Times New Roman"/>
                <a:cs typeface="Times New Roman"/>
              </a:rPr>
              <a:t>com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18287999" cy="10286999"/>
          </a:xfrm>
          <a:custGeom>
            <a:avLst/>
            <a:gdLst/>
            <a:ahLst/>
            <a:cxnLst/>
            <a:rect l="l" t="t" r="r" b="b"/>
            <a:pathLst>
              <a:path w="18287999" h="10286999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EFD0A8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Leech </a:t>
            </a:r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-359372" y="-272967"/>
            <a:ext cx="5410113" cy="10829924"/>
          </a:xfrm>
          <a:custGeom>
            <a:avLst/>
            <a:gdLst/>
            <a:ahLst/>
            <a:cxnLst/>
            <a:rect l="l" t="t" r="r" b="b"/>
            <a:pathLst>
              <a:path w="5410113" h="10829924">
                <a:moveTo>
                  <a:pt x="1710006" y="10553866"/>
                </a:moveTo>
                <a:lnTo>
                  <a:pt x="2105851" y="10404390"/>
                </a:lnTo>
                <a:lnTo>
                  <a:pt x="2486249" y="10225517"/>
                </a:lnTo>
                <a:lnTo>
                  <a:pt x="2849807" y="10018641"/>
                </a:lnTo>
                <a:lnTo>
                  <a:pt x="3195133" y="9785155"/>
                </a:lnTo>
                <a:lnTo>
                  <a:pt x="3520835" y="9526452"/>
                </a:lnTo>
                <a:lnTo>
                  <a:pt x="3825519" y="9243927"/>
                </a:lnTo>
                <a:lnTo>
                  <a:pt x="4107795" y="8938974"/>
                </a:lnTo>
                <a:lnTo>
                  <a:pt x="4366269" y="8612985"/>
                </a:lnTo>
                <a:lnTo>
                  <a:pt x="4599549" y="8267355"/>
                </a:lnTo>
                <a:lnTo>
                  <a:pt x="4806242" y="7903476"/>
                </a:lnTo>
                <a:lnTo>
                  <a:pt x="4984956" y="7522744"/>
                </a:lnTo>
                <a:lnTo>
                  <a:pt x="5134300" y="7126551"/>
                </a:lnTo>
                <a:lnTo>
                  <a:pt x="5252879" y="6716292"/>
                </a:lnTo>
                <a:lnTo>
                  <a:pt x="5339303" y="6293359"/>
                </a:lnTo>
                <a:lnTo>
                  <a:pt x="5392178" y="5859146"/>
                </a:lnTo>
                <a:lnTo>
                  <a:pt x="5410113" y="5415048"/>
                </a:lnTo>
                <a:lnTo>
                  <a:pt x="5392178" y="4970931"/>
                </a:lnTo>
                <a:lnTo>
                  <a:pt x="5339303" y="4536701"/>
                </a:lnTo>
                <a:lnTo>
                  <a:pt x="5252879" y="4113752"/>
                </a:lnTo>
                <a:lnTo>
                  <a:pt x="5134300" y="3703477"/>
                </a:lnTo>
                <a:lnTo>
                  <a:pt x="4984956" y="3307271"/>
                </a:lnTo>
                <a:lnTo>
                  <a:pt x="4806242" y="2926525"/>
                </a:lnTo>
                <a:lnTo>
                  <a:pt x="4599549" y="2562635"/>
                </a:lnTo>
                <a:lnTo>
                  <a:pt x="4366269" y="2216995"/>
                </a:lnTo>
                <a:lnTo>
                  <a:pt x="4107795" y="1890996"/>
                </a:lnTo>
                <a:lnTo>
                  <a:pt x="3825519" y="1586034"/>
                </a:lnTo>
                <a:lnTo>
                  <a:pt x="3520835" y="1303501"/>
                </a:lnTo>
                <a:lnTo>
                  <a:pt x="3195133" y="1044792"/>
                </a:lnTo>
                <a:lnTo>
                  <a:pt x="2849807" y="811300"/>
                </a:lnTo>
                <a:lnTo>
                  <a:pt x="2486249" y="604419"/>
                </a:lnTo>
                <a:lnTo>
                  <a:pt x="2105851" y="425542"/>
                </a:lnTo>
                <a:lnTo>
                  <a:pt x="1710006" y="276063"/>
                </a:lnTo>
                <a:lnTo>
                  <a:pt x="1699315" y="272968"/>
                </a:lnTo>
                <a:lnTo>
                  <a:pt x="359372" y="272968"/>
                </a:lnTo>
                <a:lnTo>
                  <a:pt x="359372" y="10559967"/>
                </a:lnTo>
                <a:lnTo>
                  <a:pt x="1688933" y="10559967"/>
                </a:lnTo>
                <a:lnTo>
                  <a:pt x="1710006" y="10553866"/>
                </a:lnTo>
                <a:close/>
              </a:path>
            </a:pathLst>
          </a:custGeom>
          <a:solidFill>
            <a:srgbClr val="2F4F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7899" y="2170683"/>
            <a:ext cx="2222499" cy="0"/>
          </a:xfrm>
          <a:custGeom>
            <a:avLst/>
            <a:gdLst/>
            <a:ahLst/>
            <a:cxnLst/>
            <a:rect l="l" t="t" r="r" b="b"/>
            <a:pathLst>
              <a:path w="2222499">
                <a:moveTo>
                  <a:pt x="0" y="0"/>
                </a:moveTo>
                <a:lnTo>
                  <a:pt x="2222499" y="0"/>
                </a:lnTo>
              </a:path>
            </a:pathLst>
          </a:custGeom>
          <a:ln w="12700">
            <a:solidFill>
              <a:srgbClr val="D1D1D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77999" y="2552700"/>
            <a:ext cx="1422399" cy="0"/>
          </a:xfrm>
          <a:custGeom>
            <a:avLst/>
            <a:gdLst/>
            <a:ahLst/>
            <a:cxnLst/>
            <a:rect l="l" t="t" r="r" b="b"/>
            <a:pathLst>
              <a:path w="1422399">
                <a:moveTo>
                  <a:pt x="0" y="0"/>
                </a:moveTo>
                <a:lnTo>
                  <a:pt x="1422399" y="0"/>
                </a:lnTo>
              </a:path>
            </a:pathLst>
          </a:custGeom>
          <a:ln w="12700">
            <a:solidFill>
              <a:srgbClr val="D1D1D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549274" y="855548"/>
            <a:ext cx="10129126" cy="1239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r>
              <a:rPr lang="en-US" sz="7000" b="1" dirty="0" err="1" smtClean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Kesimpulan</a:t>
            </a:r>
            <a:endParaRPr sz="7000" dirty="0">
              <a:latin typeface="Comic Sans MS" pitchFamily="66" charset="0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89789" y="3451018"/>
            <a:ext cx="3213871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06675" y="4690970"/>
            <a:ext cx="6558761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0" y="2871820"/>
            <a:ext cx="11887200" cy="7224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spcBef>
                <a:spcPts val="127"/>
              </a:spcBef>
            </a:pPr>
            <a:r>
              <a:rPr lang="en-US" sz="3200" dirty="0" err="1" smtClean="0">
                <a:solidFill>
                  <a:srgbClr val="0A3029"/>
                </a:solidFill>
                <a:latin typeface="Comic Sans MS" pitchFamily="66" charset="0"/>
              </a:rPr>
              <a:t>Setelah</a:t>
            </a:r>
            <a:r>
              <a:rPr lang="en-US" sz="3200" dirty="0" smtClean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melakukan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analisis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secara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seksama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terhadap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data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tekstual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yang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ditemukan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dalam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teks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cerita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rakyat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0A3029"/>
                </a:solidFill>
                <a:latin typeface="Comic Sans MS" pitchFamily="66" charset="0"/>
              </a:rPr>
              <a:t>"</a:t>
            </a:r>
            <a:r>
              <a:rPr lang="en-US" sz="3200" dirty="0" err="1" smtClean="0">
                <a:solidFill>
                  <a:srgbClr val="0A3029"/>
                </a:solidFill>
                <a:latin typeface="Comic Sans MS" pitchFamily="66" charset="0"/>
              </a:rPr>
              <a:t>Ranggana</a:t>
            </a:r>
            <a:r>
              <a:rPr lang="en-US" sz="3200" dirty="0" smtClean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Putra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Demang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Balaraja"dilihat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dari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perspektif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pragmatik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0A3029"/>
                </a:solidFill>
                <a:latin typeface="Comic Sans MS" pitchFamily="66" charset="0"/>
              </a:rPr>
              <a:t>sastra</a:t>
            </a:r>
            <a:r>
              <a:rPr lang="en-US" sz="3200" dirty="0" smtClean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0A3029"/>
                </a:solidFill>
                <a:latin typeface="Comic Sans MS" pitchFamily="66" charset="0"/>
              </a:rPr>
              <a:t>dapat</a:t>
            </a:r>
            <a:r>
              <a:rPr lang="en-US" sz="3200" dirty="0" smtClean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disimpulkan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0A3029"/>
                </a:solidFill>
                <a:latin typeface="Comic Sans MS" pitchFamily="66" charset="0"/>
              </a:rPr>
              <a:t>bahwa</a:t>
            </a:r>
            <a:r>
              <a:rPr lang="en-US" sz="3200" dirty="0" smtClean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0A3029"/>
                </a:solidFill>
                <a:latin typeface="Comic Sans MS" pitchFamily="66" charset="0"/>
              </a:rPr>
              <a:t>pembentukan</a:t>
            </a:r>
            <a:r>
              <a:rPr lang="en-US" sz="3200" dirty="0" smtClean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karakter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anak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terutama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dipengaruhi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oleh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cara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pembimbingan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terhadap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si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anak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yang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antara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rgbClr val="0A3029"/>
                </a:solidFill>
                <a:latin typeface="Comic Sans MS" pitchFamily="66" charset="0"/>
              </a:rPr>
              <a:t>lain </a:t>
            </a:r>
            <a:r>
              <a:rPr lang="en-US" sz="3200" dirty="0" err="1" smtClean="0">
                <a:solidFill>
                  <a:srgbClr val="0A3029"/>
                </a:solidFill>
                <a:latin typeface="Comic Sans MS" pitchFamily="66" charset="0"/>
              </a:rPr>
              <a:t>menanamkan</a:t>
            </a:r>
            <a:r>
              <a:rPr lang="en-US" sz="3200" dirty="0" smtClean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konsep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i="1" dirty="0">
                <a:solidFill>
                  <a:srgbClr val="0A3029"/>
                </a:solidFill>
                <a:latin typeface="Comic Sans MS" pitchFamily="66" charset="0"/>
              </a:rPr>
              <a:t>reward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dan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i="1" dirty="0">
                <a:solidFill>
                  <a:srgbClr val="0A3029"/>
                </a:solidFill>
                <a:latin typeface="Comic Sans MS" pitchFamily="66" charset="0"/>
              </a:rPr>
              <a:t>punishment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sangat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dipentingkan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dalam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membentuk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kepribadian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seorang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anak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,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menanamkan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rasa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kasih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sayang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,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menanamkan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rasa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tanggung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jawab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,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melatih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kejujuran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,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dan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menanamkan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kesadaran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agar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senantiasa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memiliki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i="1" dirty="0">
                <a:solidFill>
                  <a:srgbClr val="0A3029"/>
                </a:solidFill>
                <a:latin typeface="Comic Sans MS" pitchFamily="66" charset="0"/>
              </a:rPr>
              <a:t>fighting spirit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untuk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belajar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dan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0A3029"/>
                </a:solidFill>
                <a:latin typeface="Comic Sans MS" pitchFamily="66" charset="0"/>
              </a:rPr>
              <a:t>berusaha</a:t>
            </a:r>
            <a:r>
              <a:rPr lang="en-US" sz="3200" dirty="0">
                <a:solidFill>
                  <a:srgbClr val="0A3029"/>
                </a:solidFill>
                <a:latin typeface="Comic Sans MS" pitchFamily="66" charset="0"/>
              </a:rPr>
              <a:t>.</a:t>
            </a:r>
            <a:endParaRPr sz="3200" dirty="0" smtClean="0">
              <a:solidFill>
                <a:srgbClr val="0A3029"/>
              </a:solidFill>
              <a:latin typeface="Comic Sans MS" pitchFamily="66" charset="0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41196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0" y="6"/>
            <a:ext cx="18287999" cy="10286999"/>
          </a:xfrm>
          <a:custGeom>
            <a:avLst/>
            <a:gdLst/>
            <a:ahLst/>
            <a:cxnLst/>
            <a:rect l="l" t="t" r="r" b="b"/>
            <a:pathLst>
              <a:path w="18287999" h="10286999">
                <a:moveTo>
                  <a:pt x="18287999" y="0"/>
                </a:moveTo>
                <a:lnTo>
                  <a:pt x="0" y="0"/>
                </a:lnTo>
                <a:lnTo>
                  <a:pt x="0" y="10286993"/>
                </a:lnTo>
                <a:lnTo>
                  <a:pt x="18287999" y="10286993"/>
                </a:lnTo>
                <a:lnTo>
                  <a:pt x="18287999" y="0"/>
                </a:lnTo>
                <a:close/>
              </a:path>
            </a:pathLst>
          </a:custGeom>
          <a:solidFill>
            <a:srgbClr val="2F4F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058440" y="1605534"/>
            <a:ext cx="3533774" cy="7067513"/>
          </a:xfrm>
          <a:custGeom>
            <a:avLst/>
            <a:gdLst/>
            <a:ahLst/>
            <a:cxnLst/>
            <a:rect l="l" t="t" r="r" b="b"/>
            <a:pathLst>
              <a:path w="3533774" h="7067513">
                <a:moveTo>
                  <a:pt x="1116940" y="6887360"/>
                </a:moveTo>
                <a:lnTo>
                  <a:pt x="1375498" y="6789814"/>
                </a:lnTo>
                <a:lnTo>
                  <a:pt x="1623966" y="6673083"/>
                </a:lnTo>
                <a:lnTo>
                  <a:pt x="1861435" y="6538077"/>
                </a:lnTo>
                <a:lnTo>
                  <a:pt x="2086995" y="6385706"/>
                </a:lnTo>
                <a:lnTo>
                  <a:pt x="2299737" y="6216879"/>
                </a:lnTo>
                <a:lnTo>
                  <a:pt x="2498750" y="6032506"/>
                </a:lnTo>
                <a:lnTo>
                  <a:pt x="2683127" y="5833496"/>
                </a:lnTo>
                <a:lnTo>
                  <a:pt x="2851957" y="5620758"/>
                </a:lnTo>
                <a:lnTo>
                  <a:pt x="3004330" y="5395203"/>
                </a:lnTo>
                <a:lnTo>
                  <a:pt x="3139338" y="5157739"/>
                </a:lnTo>
                <a:lnTo>
                  <a:pt x="3256071" y="4909277"/>
                </a:lnTo>
                <a:lnTo>
                  <a:pt x="3353619" y="4650725"/>
                </a:lnTo>
                <a:lnTo>
                  <a:pt x="3431073" y="4382993"/>
                </a:lnTo>
                <a:lnTo>
                  <a:pt x="3487523" y="4106991"/>
                </a:lnTo>
                <a:lnTo>
                  <a:pt x="3522060" y="3823627"/>
                </a:lnTo>
                <a:lnTo>
                  <a:pt x="3532892" y="3555644"/>
                </a:lnTo>
                <a:lnTo>
                  <a:pt x="3532892" y="3511981"/>
                </a:lnTo>
                <a:lnTo>
                  <a:pt x="3522060" y="3243986"/>
                </a:lnTo>
                <a:lnTo>
                  <a:pt x="3487523" y="2960611"/>
                </a:lnTo>
                <a:lnTo>
                  <a:pt x="3431073" y="2684598"/>
                </a:lnTo>
                <a:lnTo>
                  <a:pt x="3353619" y="2416857"/>
                </a:lnTo>
                <a:lnTo>
                  <a:pt x="3256071" y="2158296"/>
                </a:lnTo>
                <a:lnTo>
                  <a:pt x="3139338" y="1909825"/>
                </a:lnTo>
                <a:lnTo>
                  <a:pt x="3004330" y="1672353"/>
                </a:lnTo>
                <a:lnTo>
                  <a:pt x="2851957" y="1446791"/>
                </a:lnTo>
                <a:lnTo>
                  <a:pt x="2683127" y="1234047"/>
                </a:lnTo>
                <a:lnTo>
                  <a:pt x="2498750" y="1035032"/>
                </a:lnTo>
                <a:lnTo>
                  <a:pt x="2299737" y="850653"/>
                </a:lnTo>
                <a:lnTo>
                  <a:pt x="2086995" y="681822"/>
                </a:lnTo>
                <a:lnTo>
                  <a:pt x="1861435" y="529447"/>
                </a:lnTo>
                <a:lnTo>
                  <a:pt x="1623966" y="394438"/>
                </a:lnTo>
                <a:lnTo>
                  <a:pt x="1375498" y="277705"/>
                </a:lnTo>
                <a:lnTo>
                  <a:pt x="1116940" y="180156"/>
                </a:lnTo>
                <a:lnTo>
                  <a:pt x="1058440" y="163233"/>
                </a:lnTo>
                <a:lnTo>
                  <a:pt x="1058440" y="6904283"/>
                </a:lnTo>
                <a:lnTo>
                  <a:pt x="1116940" y="6887360"/>
                </a:lnTo>
                <a:close/>
              </a:path>
            </a:pathLst>
          </a:custGeom>
          <a:solidFill>
            <a:srgbClr val="2B41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791473" y="1613868"/>
            <a:ext cx="3533774" cy="7067513"/>
          </a:xfrm>
          <a:custGeom>
            <a:avLst/>
            <a:gdLst/>
            <a:ahLst/>
            <a:cxnLst/>
            <a:rect l="l" t="t" r="r" b="b"/>
            <a:pathLst>
              <a:path w="3533774" h="7067513">
                <a:moveTo>
                  <a:pt x="2496432" y="157126"/>
                </a:moveTo>
                <a:lnTo>
                  <a:pt x="2416834" y="180153"/>
                </a:lnTo>
                <a:lnTo>
                  <a:pt x="2158276" y="277699"/>
                </a:lnTo>
                <a:lnTo>
                  <a:pt x="1909807" y="394430"/>
                </a:lnTo>
                <a:lnTo>
                  <a:pt x="1672339" y="529436"/>
                </a:lnTo>
                <a:lnTo>
                  <a:pt x="1446779" y="681807"/>
                </a:lnTo>
                <a:lnTo>
                  <a:pt x="1234037" y="850634"/>
                </a:lnTo>
                <a:lnTo>
                  <a:pt x="1035023" y="1035007"/>
                </a:lnTo>
                <a:lnTo>
                  <a:pt x="850647" y="1234017"/>
                </a:lnTo>
                <a:lnTo>
                  <a:pt x="681817" y="1446754"/>
                </a:lnTo>
                <a:lnTo>
                  <a:pt x="529444" y="1672310"/>
                </a:lnTo>
                <a:lnTo>
                  <a:pt x="394436" y="1909773"/>
                </a:lnTo>
                <a:lnTo>
                  <a:pt x="277703" y="2158236"/>
                </a:lnTo>
                <a:lnTo>
                  <a:pt x="180155" y="2416788"/>
                </a:lnTo>
                <a:lnTo>
                  <a:pt x="102701" y="2684520"/>
                </a:lnTo>
                <a:lnTo>
                  <a:pt x="46251" y="2960522"/>
                </a:lnTo>
                <a:lnTo>
                  <a:pt x="11714" y="3243885"/>
                </a:lnTo>
                <a:lnTo>
                  <a:pt x="882" y="3511869"/>
                </a:lnTo>
                <a:lnTo>
                  <a:pt x="882" y="3555531"/>
                </a:lnTo>
                <a:lnTo>
                  <a:pt x="11714" y="3823527"/>
                </a:lnTo>
                <a:lnTo>
                  <a:pt x="46251" y="4106901"/>
                </a:lnTo>
                <a:lnTo>
                  <a:pt x="102701" y="4382914"/>
                </a:lnTo>
                <a:lnTo>
                  <a:pt x="180155" y="4650656"/>
                </a:lnTo>
                <a:lnTo>
                  <a:pt x="277703" y="4909217"/>
                </a:lnTo>
                <a:lnTo>
                  <a:pt x="394436" y="5157688"/>
                </a:lnTo>
                <a:lnTo>
                  <a:pt x="529444" y="5395159"/>
                </a:lnTo>
                <a:lnTo>
                  <a:pt x="681817" y="5620722"/>
                </a:lnTo>
                <a:lnTo>
                  <a:pt x="850647" y="5833465"/>
                </a:lnTo>
                <a:lnTo>
                  <a:pt x="1035023" y="6032481"/>
                </a:lnTo>
                <a:lnTo>
                  <a:pt x="1234037" y="6216859"/>
                </a:lnTo>
                <a:lnTo>
                  <a:pt x="1446779" y="6385691"/>
                </a:lnTo>
                <a:lnTo>
                  <a:pt x="1672339" y="6538065"/>
                </a:lnTo>
                <a:lnTo>
                  <a:pt x="1909807" y="6673074"/>
                </a:lnTo>
                <a:lnTo>
                  <a:pt x="2158276" y="6789808"/>
                </a:lnTo>
                <a:lnTo>
                  <a:pt x="2416834" y="6887357"/>
                </a:lnTo>
                <a:lnTo>
                  <a:pt x="2496432" y="6910384"/>
                </a:lnTo>
                <a:lnTo>
                  <a:pt x="2496432" y="157126"/>
                </a:lnTo>
                <a:close/>
              </a:path>
            </a:pathLst>
          </a:custGeom>
          <a:solidFill>
            <a:srgbClr val="2B41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47153" y="3739055"/>
            <a:ext cx="15416847" cy="1295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7200"/>
              </a:lnSpc>
              <a:spcBef>
                <a:spcPts val="360"/>
              </a:spcBef>
            </a:pPr>
            <a:r>
              <a:rPr lang="en-US" sz="6000" dirty="0" err="1" smtClean="0">
                <a:solidFill>
                  <a:srgbClr val="EFD0A8"/>
                </a:solidFill>
                <a:latin typeface="Comic Sans MS" pitchFamily="66" charset="0"/>
                <a:cs typeface="Times New Roman"/>
              </a:rPr>
              <a:t>Terima</a:t>
            </a:r>
            <a:r>
              <a:rPr lang="en-US" sz="6000" dirty="0" smtClean="0">
                <a:solidFill>
                  <a:srgbClr val="EFD0A8"/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6000" dirty="0" err="1" smtClean="0">
                <a:solidFill>
                  <a:srgbClr val="EFD0A8"/>
                </a:solidFill>
                <a:latin typeface="Comic Sans MS" pitchFamily="66" charset="0"/>
                <a:cs typeface="Times New Roman"/>
              </a:rPr>
              <a:t>kasih</a:t>
            </a:r>
            <a:endParaRPr lang="en-US" sz="6000" dirty="0" smtClean="0">
              <a:solidFill>
                <a:srgbClr val="EFD0A8"/>
              </a:solidFill>
              <a:latin typeface="Comic Sans MS" pitchFamily="66" charset="0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01972" y="2232443"/>
            <a:ext cx="2414756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95612" y="3472395"/>
            <a:ext cx="2005869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237840" y="3472395"/>
            <a:ext cx="1021868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44507" y="3472395"/>
            <a:ext cx="3380980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28132" y="6554770"/>
            <a:ext cx="5371451" cy="330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0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08000" y="6554770"/>
            <a:ext cx="3297586" cy="330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0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7616" y="7448822"/>
            <a:ext cx="10715654" cy="751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540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017332" y="3006587"/>
            <a:ext cx="8253234" cy="86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3"/>
              </a:spcBef>
            </a:pPr>
            <a:endParaRPr sz="650"/>
          </a:p>
        </p:txBody>
      </p:sp>
      <p:sp>
        <p:nvSpPr>
          <p:cNvPr id="3" name="AutoShape 10" descr="GEOFFREY NEIL LEE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12" descr="GEOFFREY NEIL LEEC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4" descr="GEOFFREY NEIL LEECH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92235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0" y="1920337"/>
            <a:ext cx="8316976" cy="6597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149">
              <a:lnSpc>
                <a:spcPts val="2060"/>
              </a:lnSpc>
              <a:spcBef>
                <a:spcPts val="103"/>
              </a:spcBef>
            </a:pPr>
            <a:r>
              <a:rPr sz="3000" spc="0" baseline="1449" dirty="0" smtClean="0">
                <a:solidFill>
                  <a:srgbClr val="7C7C7C"/>
                </a:solidFill>
                <a:latin typeface="Arial"/>
                <a:cs typeface="Arial"/>
              </a:rPr>
              <a:t>•  </a:t>
            </a:r>
            <a:r>
              <a:rPr sz="3000" spc="463" baseline="1449" dirty="0" smtClean="0">
                <a:solidFill>
                  <a:srgbClr val="7C7C7C"/>
                </a:solidFill>
                <a:latin typeface="Arial"/>
                <a:cs typeface="Arial"/>
              </a:rPr>
              <a:t> </a:t>
            </a:r>
            <a:r>
              <a:rPr sz="3000" spc="0" baseline="1449" dirty="0" smtClean="0">
                <a:solidFill>
                  <a:srgbClr val="919190"/>
                </a:solidFill>
                <a:latin typeface="Arial"/>
                <a:cs typeface="Arial"/>
              </a:rPr>
              <a:t>&lt;             </a:t>
            </a:r>
            <a:r>
              <a:rPr sz="3000" spc="294" baseline="1449" dirty="0" smtClean="0">
                <a:solidFill>
                  <a:srgbClr val="919190"/>
                </a:solidFill>
                <a:latin typeface="Arial"/>
                <a:cs typeface="Arial"/>
              </a:rPr>
              <a:t> </a:t>
            </a:r>
            <a:r>
              <a:rPr sz="1800" spc="0" baseline="9662" dirty="0" smtClean="0">
                <a:solidFill>
                  <a:srgbClr val="A3A3A3"/>
                </a:solidFill>
                <a:latin typeface="Arial"/>
                <a:cs typeface="Arial"/>
              </a:rPr>
              <a:t>[]                                                       </a:t>
            </a:r>
            <a:r>
              <a:rPr sz="1800" spc="131" baseline="9662" dirty="0" smtClean="0">
                <a:solidFill>
                  <a:srgbClr val="A3A3A3"/>
                </a:solidFill>
                <a:latin typeface="Arial"/>
                <a:cs typeface="Arial"/>
              </a:rPr>
              <a:t> </a:t>
            </a:r>
            <a:r>
              <a:rPr sz="1950" spc="0" baseline="8919" dirty="0" smtClean="0">
                <a:solidFill>
                  <a:srgbClr val="5E5E5E"/>
                </a:solidFill>
                <a:latin typeface="Times New Roman"/>
                <a:cs typeface="Times New Roman"/>
              </a:rPr>
              <a:t>canv</a:t>
            </a:r>
            <a:r>
              <a:rPr sz="1950" spc="-4" baseline="8919" dirty="0" smtClean="0">
                <a:solidFill>
                  <a:srgbClr val="5E5E5E"/>
                </a:solidFill>
                <a:latin typeface="Times New Roman"/>
                <a:cs typeface="Times New Roman"/>
              </a:rPr>
              <a:t>a</a:t>
            </a:r>
            <a:r>
              <a:rPr sz="1950" spc="0" baseline="8919" dirty="0" smtClean="0">
                <a:solidFill>
                  <a:srgbClr val="BABABA"/>
                </a:solidFill>
                <a:latin typeface="Times New Roman"/>
                <a:cs typeface="Times New Roman"/>
              </a:rPr>
              <a:t>.</a:t>
            </a:r>
            <a:r>
              <a:rPr sz="1950" spc="0" baseline="8919" dirty="0" smtClean="0">
                <a:solidFill>
                  <a:srgbClr val="5E5E5E"/>
                </a:solidFill>
                <a:latin typeface="Times New Roman"/>
                <a:cs typeface="Times New Roman"/>
              </a:rPr>
              <a:t>com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18287999" cy="10286999"/>
          </a:xfrm>
          <a:custGeom>
            <a:avLst/>
            <a:gdLst/>
            <a:ahLst/>
            <a:cxnLst/>
            <a:rect l="l" t="t" r="r" b="b"/>
            <a:pathLst>
              <a:path w="18287999" h="10286999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EFD0A8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Leech </a:t>
            </a:r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-359372" y="-272967"/>
            <a:ext cx="5410113" cy="10829924"/>
          </a:xfrm>
          <a:custGeom>
            <a:avLst/>
            <a:gdLst/>
            <a:ahLst/>
            <a:cxnLst/>
            <a:rect l="l" t="t" r="r" b="b"/>
            <a:pathLst>
              <a:path w="5410113" h="10829924">
                <a:moveTo>
                  <a:pt x="1710006" y="10553866"/>
                </a:moveTo>
                <a:lnTo>
                  <a:pt x="2105851" y="10404390"/>
                </a:lnTo>
                <a:lnTo>
                  <a:pt x="2486249" y="10225517"/>
                </a:lnTo>
                <a:lnTo>
                  <a:pt x="2849807" y="10018641"/>
                </a:lnTo>
                <a:lnTo>
                  <a:pt x="3195133" y="9785155"/>
                </a:lnTo>
                <a:lnTo>
                  <a:pt x="3520835" y="9526452"/>
                </a:lnTo>
                <a:lnTo>
                  <a:pt x="3825519" y="9243927"/>
                </a:lnTo>
                <a:lnTo>
                  <a:pt x="4107795" y="8938974"/>
                </a:lnTo>
                <a:lnTo>
                  <a:pt x="4366269" y="8612985"/>
                </a:lnTo>
                <a:lnTo>
                  <a:pt x="4599549" y="8267355"/>
                </a:lnTo>
                <a:lnTo>
                  <a:pt x="4806242" y="7903476"/>
                </a:lnTo>
                <a:lnTo>
                  <a:pt x="4984956" y="7522744"/>
                </a:lnTo>
                <a:lnTo>
                  <a:pt x="5134300" y="7126551"/>
                </a:lnTo>
                <a:lnTo>
                  <a:pt x="5252879" y="6716292"/>
                </a:lnTo>
                <a:lnTo>
                  <a:pt x="5339303" y="6293359"/>
                </a:lnTo>
                <a:lnTo>
                  <a:pt x="5392178" y="5859146"/>
                </a:lnTo>
                <a:lnTo>
                  <a:pt x="5410113" y="5415048"/>
                </a:lnTo>
                <a:lnTo>
                  <a:pt x="5392178" y="4970931"/>
                </a:lnTo>
                <a:lnTo>
                  <a:pt x="5339303" y="4536701"/>
                </a:lnTo>
                <a:lnTo>
                  <a:pt x="5252879" y="4113752"/>
                </a:lnTo>
                <a:lnTo>
                  <a:pt x="5134300" y="3703477"/>
                </a:lnTo>
                <a:lnTo>
                  <a:pt x="4984956" y="3307271"/>
                </a:lnTo>
                <a:lnTo>
                  <a:pt x="4806242" y="2926525"/>
                </a:lnTo>
                <a:lnTo>
                  <a:pt x="4599549" y="2562635"/>
                </a:lnTo>
                <a:lnTo>
                  <a:pt x="4366269" y="2216995"/>
                </a:lnTo>
                <a:lnTo>
                  <a:pt x="4107795" y="1890996"/>
                </a:lnTo>
                <a:lnTo>
                  <a:pt x="3825519" y="1586034"/>
                </a:lnTo>
                <a:lnTo>
                  <a:pt x="3520835" y="1303501"/>
                </a:lnTo>
                <a:lnTo>
                  <a:pt x="3195133" y="1044792"/>
                </a:lnTo>
                <a:lnTo>
                  <a:pt x="2849807" y="811300"/>
                </a:lnTo>
                <a:lnTo>
                  <a:pt x="2486249" y="604419"/>
                </a:lnTo>
                <a:lnTo>
                  <a:pt x="2105851" y="425542"/>
                </a:lnTo>
                <a:lnTo>
                  <a:pt x="1710006" y="276063"/>
                </a:lnTo>
                <a:lnTo>
                  <a:pt x="1699315" y="272968"/>
                </a:lnTo>
                <a:lnTo>
                  <a:pt x="359372" y="272968"/>
                </a:lnTo>
                <a:lnTo>
                  <a:pt x="359372" y="10559967"/>
                </a:lnTo>
                <a:lnTo>
                  <a:pt x="1688933" y="10559967"/>
                </a:lnTo>
                <a:lnTo>
                  <a:pt x="1710006" y="10553866"/>
                </a:lnTo>
                <a:close/>
              </a:path>
            </a:pathLst>
          </a:custGeom>
          <a:solidFill>
            <a:srgbClr val="2F4F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7899" y="2170683"/>
            <a:ext cx="2222499" cy="0"/>
          </a:xfrm>
          <a:custGeom>
            <a:avLst/>
            <a:gdLst/>
            <a:ahLst/>
            <a:cxnLst/>
            <a:rect l="l" t="t" r="r" b="b"/>
            <a:pathLst>
              <a:path w="2222499">
                <a:moveTo>
                  <a:pt x="0" y="0"/>
                </a:moveTo>
                <a:lnTo>
                  <a:pt x="2222499" y="0"/>
                </a:lnTo>
              </a:path>
            </a:pathLst>
          </a:custGeom>
          <a:ln w="12700">
            <a:solidFill>
              <a:srgbClr val="D1D1D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77999" y="2552700"/>
            <a:ext cx="1422399" cy="0"/>
          </a:xfrm>
          <a:custGeom>
            <a:avLst/>
            <a:gdLst/>
            <a:ahLst/>
            <a:cxnLst/>
            <a:rect l="l" t="t" r="r" b="b"/>
            <a:pathLst>
              <a:path w="1422399">
                <a:moveTo>
                  <a:pt x="0" y="0"/>
                </a:moveTo>
                <a:lnTo>
                  <a:pt x="1422399" y="0"/>
                </a:lnTo>
              </a:path>
            </a:pathLst>
          </a:custGeom>
          <a:ln w="12700">
            <a:solidFill>
              <a:srgbClr val="D1D1D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42112" y="1257300"/>
            <a:ext cx="10129126" cy="1239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r>
              <a:rPr lang="en-US" sz="7000" b="1" dirty="0" err="1" smtClean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Pendekatan</a:t>
            </a:r>
            <a:r>
              <a:rPr lang="en-US" sz="7000" b="1" dirty="0" smtClean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7000" b="1" dirty="0" err="1" smtClean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Pragmatik</a:t>
            </a:r>
            <a:endParaRPr sz="7000" dirty="0">
              <a:latin typeface="Comic Sans MS" pitchFamily="66" charset="0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89789" y="3451018"/>
            <a:ext cx="3213871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06675" y="4690970"/>
            <a:ext cx="6558761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81800" y="4091388"/>
            <a:ext cx="8452725" cy="204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spcBef>
                <a:spcPts val="127"/>
              </a:spcBef>
            </a:pP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Pragmatik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berasal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dari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 kata pragma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dalam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bahasa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Yunani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 yang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berarti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 ‘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tindakan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’ (action) (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Seung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, 1982: 38).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Kajian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pragmatik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terkait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langsung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dengan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fungsi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utama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bahasa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,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yaitu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sebagai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alat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0A3029"/>
                </a:solidFill>
                <a:latin typeface="Comic Sans MS" pitchFamily="66" charset="0"/>
              </a:rPr>
              <a:t>komunikasi</a:t>
            </a:r>
            <a:r>
              <a:rPr lang="en-US" sz="3600" dirty="0">
                <a:solidFill>
                  <a:srgbClr val="0A3029"/>
                </a:solidFill>
                <a:latin typeface="Comic Sans MS" pitchFamily="66" charset="0"/>
              </a:rPr>
              <a:t>. </a:t>
            </a:r>
            <a:endParaRPr sz="3600" dirty="0" smtClean="0">
              <a:solidFill>
                <a:srgbClr val="0A3029"/>
              </a:solidFill>
              <a:latin typeface="Comic Sans MS" pitchFamily="66" charset="0"/>
              <a:cs typeface="Times New Roman"/>
            </a:endParaRPr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17526000" y="95250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831750" y="0"/>
            <a:ext cx="11133002" cy="8869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22"/>
              </a:spcBef>
            </a:pPr>
            <a:endParaRPr sz="850"/>
          </a:p>
          <a:p>
            <a:pPr marR="8547278" indent="34436">
              <a:lnSpc>
                <a:spcPts val="2759"/>
              </a:lnSpc>
              <a:spcBef>
                <a:spcPts val="33000"/>
              </a:spcBef>
            </a:pP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t</a:t>
            </a:r>
            <a:r>
              <a:rPr sz="2400" spc="-130" dirty="0" smtClean="0">
                <a:solidFill>
                  <a:srgbClr val="F1EDED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it</a:t>
            </a:r>
            <a:r>
              <a:rPr sz="2400" spc="25" dirty="0" smtClean="0">
                <a:solidFill>
                  <a:srgbClr val="F1EDED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should</a:t>
            </a:r>
            <a:r>
              <a:rPr sz="2400" spc="25" dirty="0" smtClean="0">
                <a:solidFill>
                  <a:srgbClr val="F1EDED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not</a:t>
            </a:r>
            <a:r>
              <a:rPr sz="2400" spc="-53" dirty="0" smtClean="0">
                <a:solidFill>
                  <a:srgbClr val="F1EDED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be. </a:t>
            </a:r>
            <a:endParaRPr sz="2400">
              <a:latin typeface="Times New Roman"/>
              <a:cs typeface="Times New Roman"/>
            </a:endParaRPr>
          </a:p>
          <a:p>
            <a:pPr marR="8547278">
              <a:lnSpc>
                <a:spcPts val="2759"/>
              </a:lnSpc>
              <a:spcBef>
                <a:spcPts val="560"/>
              </a:spcBef>
            </a:pP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y</a:t>
            </a:r>
            <a:r>
              <a:rPr sz="2400" spc="96" dirty="0" smtClean="0">
                <a:solidFill>
                  <a:srgbClr val="F1EDED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to</a:t>
            </a:r>
            <a:r>
              <a:rPr sz="2400" spc="-77" dirty="0" smtClean="0">
                <a:solidFill>
                  <a:srgbClr val="F1EDED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your</a:t>
            </a:r>
            <a:r>
              <a:rPr sz="2400" spc="508" dirty="0" smtClean="0">
                <a:solidFill>
                  <a:srgbClr val="F1EDED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day</a:t>
            </a:r>
            <a:r>
              <a:rPr sz="2400" spc="-62" dirty="0" smtClean="0">
                <a:solidFill>
                  <a:srgbClr val="F1EDED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with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18287999" cy="10286999"/>
          </a:xfrm>
          <a:custGeom>
            <a:avLst/>
            <a:gdLst/>
            <a:ahLst/>
            <a:cxnLst/>
            <a:rect l="l" t="t" r="r" b="b"/>
            <a:pathLst>
              <a:path w="18287999" h="10286999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2F4F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 rot="5400000">
            <a:off x="-4367208" y="2528894"/>
            <a:ext cx="10801350" cy="5248265"/>
          </a:xfrm>
          <a:custGeom>
            <a:avLst/>
            <a:gdLst/>
            <a:ahLst/>
            <a:cxnLst/>
            <a:rect l="l" t="t" r="r" b="b"/>
            <a:pathLst>
              <a:path w="10496548" h="5248265">
                <a:moveTo>
                  <a:pt x="10228988" y="3589415"/>
                </a:moveTo>
                <a:lnTo>
                  <a:pt x="10084113" y="3205412"/>
                </a:lnTo>
                <a:lnTo>
                  <a:pt x="9910747" y="2836394"/>
                </a:lnTo>
                <a:lnTo>
                  <a:pt x="9710239" y="2483712"/>
                </a:lnTo>
                <a:lnTo>
                  <a:pt x="9483940" y="2148716"/>
                </a:lnTo>
                <a:lnTo>
                  <a:pt x="9233201" y="1832758"/>
                </a:lnTo>
                <a:lnTo>
                  <a:pt x="8959373" y="1537189"/>
                </a:lnTo>
                <a:lnTo>
                  <a:pt x="8663807" y="1263358"/>
                </a:lnTo>
                <a:lnTo>
                  <a:pt x="8347853" y="1012616"/>
                </a:lnTo>
                <a:lnTo>
                  <a:pt x="8012862" y="786315"/>
                </a:lnTo>
                <a:lnTo>
                  <a:pt x="7660185" y="585805"/>
                </a:lnTo>
                <a:lnTo>
                  <a:pt x="7291173" y="412437"/>
                </a:lnTo>
                <a:lnTo>
                  <a:pt x="6907176" y="267562"/>
                </a:lnTo>
                <a:lnTo>
                  <a:pt x="6509545" y="152529"/>
                </a:lnTo>
                <a:lnTo>
                  <a:pt x="6099631" y="68691"/>
                </a:lnTo>
                <a:lnTo>
                  <a:pt x="5678785" y="17397"/>
                </a:lnTo>
                <a:lnTo>
                  <a:pt x="5248358" y="0"/>
                </a:lnTo>
                <a:lnTo>
                  <a:pt x="4817912" y="17397"/>
                </a:lnTo>
                <a:lnTo>
                  <a:pt x="4397049" y="68691"/>
                </a:lnTo>
                <a:lnTo>
                  <a:pt x="3987119" y="152529"/>
                </a:lnTo>
                <a:lnTo>
                  <a:pt x="3589474" y="267562"/>
                </a:lnTo>
                <a:lnTo>
                  <a:pt x="3205463" y="412437"/>
                </a:lnTo>
                <a:lnTo>
                  <a:pt x="2836439" y="585805"/>
                </a:lnTo>
                <a:lnTo>
                  <a:pt x="2483750" y="786315"/>
                </a:lnTo>
                <a:lnTo>
                  <a:pt x="2148749" y="1012616"/>
                </a:lnTo>
                <a:lnTo>
                  <a:pt x="1832786" y="1263358"/>
                </a:lnTo>
                <a:lnTo>
                  <a:pt x="1537211" y="1537189"/>
                </a:lnTo>
                <a:lnTo>
                  <a:pt x="1263376" y="1832758"/>
                </a:lnTo>
                <a:lnTo>
                  <a:pt x="1012631" y="2148716"/>
                </a:lnTo>
                <a:lnTo>
                  <a:pt x="786326" y="2483712"/>
                </a:lnTo>
                <a:lnTo>
                  <a:pt x="585813" y="2836394"/>
                </a:lnTo>
                <a:lnTo>
                  <a:pt x="412443" y="3205412"/>
                </a:lnTo>
                <a:lnTo>
                  <a:pt x="267565" y="3589415"/>
                </a:lnTo>
                <a:lnTo>
                  <a:pt x="249012" y="3653549"/>
                </a:lnTo>
                <a:lnTo>
                  <a:pt x="10247541" y="3653549"/>
                </a:lnTo>
                <a:lnTo>
                  <a:pt x="10228988" y="3589415"/>
                </a:lnTo>
                <a:close/>
              </a:path>
            </a:pathLst>
          </a:custGeom>
          <a:solidFill>
            <a:srgbClr val="2B41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47800" y="3629025"/>
            <a:ext cx="295264" cy="523875"/>
          </a:xfrm>
          <a:custGeom>
            <a:avLst/>
            <a:gdLst/>
            <a:ahLst/>
            <a:cxnLst/>
            <a:rect l="l" t="t" r="r" b="b"/>
            <a:pathLst>
              <a:path w="600065" h="1200149">
                <a:moveTo>
                  <a:pt x="49214" y="1198160"/>
                </a:moveTo>
                <a:lnTo>
                  <a:pt x="97333" y="1192296"/>
                </a:lnTo>
                <a:lnTo>
                  <a:pt x="144201" y="1182710"/>
                </a:lnTo>
                <a:lnTo>
                  <a:pt x="189666" y="1169557"/>
                </a:lnTo>
                <a:lnTo>
                  <a:pt x="233571" y="1152993"/>
                </a:lnTo>
                <a:lnTo>
                  <a:pt x="275763" y="1133170"/>
                </a:lnTo>
                <a:lnTo>
                  <a:pt x="316087" y="1110245"/>
                </a:lnTo>
                <a:lnTo>
                  <a:pt x="354389" y="1084370"/>
                </a:lnTo>
                <a:lnTo>
                  <a:pt x="390515" y="1055701"/>
                </a:lnTo>
                <a:lnTo>
                  <a:pt x="424309" y="1024393"/>
                </a:lnTo>
                <a:lnTo>
                  <a:pt x="455618" y="990598"/>
                </a:lnTo>
                <a:lnTo>
                  <a:pt x="484286" y="954473"/>
                </a:lnTo>
                <a:lnTo>
                  <a:pt x="510161" y="916171"/>
                </a:lnTo>
                <a:lnTo>
                  <a:pt x="533086" y="875847"/>
                </a:lnTo>
                <a:lnTo>
                  <a:pt x="552908" y="833655"/>
                </a:lnTo>
                <a:lnTo>
                  <a:pt x="569473" y="789749"/>
                </a:lnTo>
                <a:lnTo>
                  <a:pt x="582625" y="744285"/>
                </a:lnTo>
                <a:lnTo>
                  <a:pt x="592211" y="697417"/>
                </a:lnTo>
                <a:lnTo>
                  <a:pt x="598076" y="649298"/>
                </a:lnTo>
                <a:lnTo>
                  <a:pt x="600065" y="600084"/>
                </a:lnTo>
                <a:lnTo>
                  <a:pt x="598076" y="550868"/>
                </a:lnTo>
                <a:lnTo>
                  <a:pt x="592211" y="502747"/>
                </a:lnTo>
                <a:lnTo>
                  <a:pt x="582625" y="455877"/>
                </a:lnTo>
                <a:lnTo>
                  <a:pt x="569473" y="410411"/>
                </a:lnTo>
                <a:lnTo>
                  <a:pt x="552908" y="366504"/>
                </a:lnTo>
                <a:lnTo>
                  <a:pt x="533086" y="324311"/>
                </a:lnTo>
                <a:lnTo>
                  <a:pt x="510161" y="283986"/>
                </a:lnTo>
                <a:lnTo>
                  <a:pt x="484286" y="245682"/>
                </a:lnTo>
                <a:lnTo>
                  <a:pt x="455618" y="209556"/>
                </a:lnTo>
                <a:lnTo>
                  <a:pt x="424309" y="175761"/>
                </a:lnTo>
                <a:lnTo>
                  <a:pt x="390515" y="144451"/>
                </a:lnTo>
                <a:lnTo>
                  <a:pt x="354389" y="115781"/>
                </a:lnTo>
                <a:lnTo>
                  <a:pt x="316087" y="89906"/>
                </a:lnTo>
                <a:lnTo>
                  <a:pt x="275763" y="66980"/>
                </a:lnTo>
                <a:lnTo>
                  <a:pt x="233571" y="47157"/>
                </a:lnTo>
                <a:lnTo>
                  <a:pt x="189666" y="30592"/>
                </a:lnTo>
                <a:lnTo>
                  <a:pt x="144201" y="17440"/>
                </a:lnTo>
                <a:lnTo>
                  <a:pt x="97333" y="7854"/>
                </a:lnTo>
                <a:lnTo>
                  <a:pt x="49214" y="1989"/>
                </a:lnTo>
                <a:lnTo>
                  <a:pt x="0" y="0"/>
                </a:lnTo>
                <a:lnTo>
                  <a:pt x="0" y="1200149"/>
                </a:lnTo>
                <a:lnTo>
                  <a:pt x="49214" y="1198160"/>
                </a:lnTo>
                <a:close/>
              </a:path>
            </a:pathLst>
          </a:custGeom>
          <a:solidFill>
            <a:srgbClr val="EFD0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042811" y="3567552"/>
            <a:ext cx="10446306" cy="30237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just"/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Menurut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Leech (1983), </a:t>
            </a:r>
            <a:r>
              <a:rPr lang="en-US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pragmatik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adalah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suatu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kajian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bahasa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yang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berusaha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menemukan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makna-makna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ujaran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yang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disesuaikan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dengan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situasi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7400" y="5829300"/>
            <a:ext cx="1042644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Pendekatan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pragmatik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merupakan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pendekatan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yang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memandang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karya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sastra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sebagai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sarana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untuk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menyampaikan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tujuan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tertentu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kepada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pembaca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dan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mengkaji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bahasa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seperti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tujuan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pendidikan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moral, agama,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atau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tujuan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 yang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lainnya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 pitchFamily="18" charset="0"/>
              </a:rPr>
              <a:t>. </a:t>
            </a:r>
            <a:endParaRPr lang="en-US" sz="3200" dirty="0">
              <a:solidFill>
                <a:schemeClr val="accent6">
                  <a:lumMod val="40000"/>
                  <a:lumOff val="6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0" name="object 16"/>
          <p:cNvSpPr/>
          <p:nvPr/>
        </p:nvSpPr>
        <p:spPr>
          <a:xfrm rot="5400000">
            <a:off x="12719613" y="5987487"/>
            <a:ext cx="4278772" cy="7467600"/>
          </a:xfrm>
          <a:custGeom>
            <a:avLst/>
            <a:gdLst/>
            <a:ahLst/>
            <a:cxnLst/>
            <a:rect l="l" t="t" r="r" b="b"/>
            <a:pathLst>
              <a:path w="5505436" h="11010899">
                <a:moveTo>
                  <a:pt x="3470879" y="391748"/>
                </a:moveTo>
                <a:lnTo>
                  <a:pt x="3362481" y="432644"/>
                </a:lnTo>
                <a:lnTo>
                  <a:pt x="2975380" y="614506"/>
                </a:lnTo>
                <a:lnTo>
                  <a:pt x="2605416" y="824840"/>
                </a:lnTo>
                <a:lnTo>
                  <a:pt x="2254006" y="1062227"/>
                </a:lnTo>
                <a:lnTo>
                  <a:pt x="1922566" y="1325253"/>
                </a:lnTo>
                <a:lnTo>
                  <a:pt x="1612513" y="1612499"/>
                </a:lnTo>
                <a:lnTo>
                  <a:pt x="1325264" y="1922549"/>
                </a:lnTo>
                <a:lnTo>
                  <a:pt x="1062236" y="2253985"/>
                </a:lnTo>
                <a:lnTo>
                  <a:pt x="824846" y="2605391"/>
                </a:lnTo>
                <a:lnTo>
                  <a:pt x="614510" y="2975350"/>
                </a:lnTo>
                <a:lnTo>
                  <a:pt x="432647" y="3362444"/>
                </a:lnTo>
                <a:lnTo>
                  <a:pt x="280672" y="3765258"/>
                </a:lnTo>
                <a:lnTo>
                  <a:pt x="160003" y="4182373"/>
                </a:lnTo>
                <a:lnTo>
                  <a:pt x="72057" y="4612373"/>
                </a:lnTo>
                <a:lnTo>
                  <a:pt x="18250" y="5053842"/>
                </a:lnTo>
                <a:lnTo>
                  <a:pt x="0" y="5505361"/>
                </a:lnTo>
                <a:lnTo>
                  <a:pt x="18250" y="5956900"/>
                </a:lnTo>
                <a:lnTo>
                  <a:pt x="72057" y="6398386"/>
                </a:lnTo>
                <a:lnTo>
                  <a:pt x="160003" y="6828403"/>
                </a:lnTo>
                <a:lnTo>
                  <a:pt x="280672" y="7245534"/>
                </a:lnTo>
                <a:lnTo>
                  <a:pt x="432647" y="7648361"/>
                </a:lnTo>
                <a:lnTo>
                  <a:pt x="614510" y="8035469"/>
                </a:lnTo>
                <a:lnTo>
                  <a:pt x="824846" y="8405440"/>
                </a:lnTo>
                <a:lnTo>
                  <a:pt x="1062236" y="8756856"/>
                </a:lnTo>
                <a:lnTo>
                  <a:pt x="1325264" y="9088303"/>
                </a:lnTo>
                <a:lnTo>
                  <a:pt x="1612513" y="9398361"/>
                </a:lnTo>
                <a:lnTo>
                  <a:pt x="1922566" y="9685615"/>
                </a:lnTo>
                <a:lnTo>
                  <a:pt x="2254006" y="9948647"/>
                </a:lnTo>
                <a:lnTo>
                  <a:pt x="2605416" y="10186041"/>
                </a:lnTo>
                <a:lnTo>
                  <a:pt x="2975380" y="10396379"/>
                </a:lnTo>
                <a:lnTo>
                  <a:pt x="3362481" y="10578245"/>
                </a:lnTo>
                <a:lnTo>
                  <a:pt x="3470879" y="10619142"/>
                </a:lnTo>
                <a:lnTo>
                  <a:pt x="3470879" y="391748"/>
                </a:lnTo>
                <a:close/>
              </a:path>
            </a:pathLst>
          </a:custGeom>
          <a:solidFill>
            <a:srgbClr val="EFD0A8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952500"/>
            <a:ext cx="116180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/>
              </a:rPr>
              <a:t>Pendekatan</a:t>
            </a:r>
            <a:r>
              <a:rPr lang="en-US" sz="7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7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cs typeface="Times New Roman"/>
              </a:rPr>
              <a:t>Pragmatik</a:t>
            </a:r>
            <a:endParaRPr lang="en-US" sz="7000" dirty="0">
              <a:solidFill>
                <a:schemeClr val="accent6">
                  <a:lumMod val="40000"/>
                  <a:lumOff val="60000"/>
                </a:schemeClr>
              </a:solidFill>
              <a:latin typeface="Comic Sans MS" pitchFamily="66" charset="0"/>
              <a:cs typeface="Times New Roman"/>
            </a:endParaRPr>
          </a:p>
          <a:p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object 3"/>
          <p:cNvSpPr/>
          <p:nvPr/>
        </p:nvSpPr>
        <p:spPr>
          <a:xfrm>
            <a:off x="1447800" y="5905500"/>
            <a:ext cx="295264" cy="523875"/>
          </a:xfrm>
          <a:custGeom>
            <a:avLst/>
            <a:gdLst/>
            <a:ahLst/>
            <a:cxnLst/>
            <a:rect l="l" t="t" r="r" b="b"/>
            <a:pathLst>
              <a:path w="600065" h="1200149">
                <a:moveTo>
                  <a:pt x="49214" y="1198160"/>
                </a:moveTo>
                <a:lnTo>
                  <a:pt x="97333" y="1192296"/>
                </a:lnTo>
                <a:lnTo>
                  <a:pt x="144201" y="1182710"/>
                </a:lnTo>
                <a:lnTo>
                  <a:pt x="189666" y="1169557"/>
                </a:lnTo>
                <a:lnTo>
                  <a:pt x="233571" y="1152993"/>
                </a:lnTo>
                <a:lnTo>
                  <a:pt x="275763" y="1133170"/>
                </a:lnTo>
                <a:lnTo>
                  <a:pt x="316087" y="1110245"/>
                </a:lnTo>
                <a:lnTo>
                  <a:pt x="354389" y="1084370"/>
                </a:lnTo>
                <a:lnTo>
                  <a:pt x="390515" y="1055701"/>
                </a:lnTo>
                <a:lnTo>
                  <a:pt x="424309" y="1024393"/>
                </a:lnTo>
                <a:lnTo>
                  <a:pt x="455618" y="990598"/>
                </a:lnTo>
                <a:lnTo>
                  <a:pt x="484286" y="954473"/>
                </a:lnTo>
                <a:lnTo>
                  <a:pt x="510161" y="916171"/>
                </a:lnTo>
                <a:lnTo>
                  <a:pt x="533086" y="875847"/>
                </a:lnTo>
                <a:lnTo>
                  <a:pt x="552908" y="833655"/>
                </a:lnTo>
                <a:lnTo>
                  <a:pt x="569473" y="789749"/>
                </a:lnTo>
                <a:lnTo>
                  <a:pt x="582625" y="744285"/>
                </a:lnTo>
                <a:lnTo>
                  <a:pt x="592211" y="697417"/>
                </a:lnTo>
                <a:lnTo>
                  <a:pt x="598076" y="649298"/>
                </a:lnTo>
                <a:lnTo>
                  <a:pt x="600065" y="600084"/>
                </a:lnTo>
                <a:lnTo>
                  <a:pt x="598076" y="550868"/>
                </a:lnTo>
                <a:lnTo>
                  <a:pt x="592211" y="502747"/>
                </a:lnTo>
                <a:lnTo>
                  <a:pt x="582625" y="455877"/>
                </a:lnTo>
                <a:lnTo>
                  <a:pt x="569473" y="410411"/>
                </a:lnTo>
                <a:lnTo>
                  <a:pt x="552908" y="366504"/>
                </a:lnTo>
                <a:lnTo>
                  <a:pt x="533086" y="324311"/>
                </a:lnTo>
                <a:lnTo>
                  <a:pt x="510161" y="283986"/>
                </a:lnTo>
                <a:lnTo>
                  <a:pt x="484286" y="245682"/>
                </a:lnTo>
                <a:lnTo>
                  <a:pt x="455618" y="209556"/>
                </a:lnTo>
                <a:lnTo>
                  <a:pt x="424309" y="175761"/>
                </a:lnTo>
                <a:lnTo>
                  <a:pt x="390515" y="144451"/>
                </a:lnTo>
                <a:lnTo>
                  <a:pt x="354389" y="115781"/>
                </a:lnTo>
                <a:lnTo>
                  <a:pt x="316087" y="89906"/>
                </a:lnTo>
                <a:lnTo>
                  <a:pt x="275763" y="66980"/>
                </a:lnTo>
                <a:lnTo>
                  <a:pt x="233571" y="47157"/>
                </a:lnTo>
                <a:lnTo>
                  <a:pt x="189666" y="30592"/>
                </a:lnTo>
                <a:lnTo>
                  <a:pt x="144201" y="17440"/>
                </a:lnTo>
                <a:lnTo>
                  <a:pt x="97333" y="7854"/>
                </a:lnTo>
                <a:lnTo>
                  <a:pt x="49214" y="1989"/>
                </a:lnTo>
                <a:lnTo>
                  <a:pt x="0" y="0"/>
                </a:lnTo>
                <a:lnTo>
                  <a:pt x="0" y="1200149"/>
                </a:lnTo>
                <a:lnTo>
                  <a:pt x="49214" y="1198160"/>
                </a:lnTo>
                <a:close/>
              </a:path>
            </a:pathLst>
          </a:custGeom>
          <a:solidFill>
            <a:srgbClr val="EFD0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0" y="6"/>
            <a:ext cx="18287999" cy="10286999"/>
          </a:xfrm>
          <a:custGeom>
            <a:avLst/>
            <a:gdLst/>
            <a:ahLst/>
            <a:cxnLst/>
            <a:rect l="l" t="t" r="r" b="b"/>
            <a:pathLst>
              <a:path w="18287999" h="10286999">
                <a:moveTo>
                  <a:pt x="18287999" y="0"/>
                </a:moveTo>
                <a:lnTo>
                  <a:pt x="0" y="0"/>
                </a:lnTo>
                <a:lnTo>
                  <a:pt x="0" y="10286993"/>
                </a:lnTo>
                <a:lnTo>
                  <a:pt x="18287999" y="10286993"/>
                </a:lnTo>
                <a:lnTo>
                  <a:pt x="18287999" y="0"/>
                </a:lnTo>
                <a:close/>
              </a:path>
            </a:pathLst>
          </a:custGeom>
          <a:solidFill>
            <a:srgbClr val="2F4F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058440" y="1605534"/>
            <a:ext cx="3533774" cy="7067513"/>
          </a:xfrm>
          <a:custGeom>
            <a:avLst/>
            <a:gdLst/>
            <a:ahLst/>
            <a:cxnLst/>
            <a:rect l="l" t="t" r="r" b="b"/>
            <a:pathLst>
              <a:path w="3533774" h="7067513">
                <a:moveTo>
                  <a:pt x="1116940" y="6887360"/>
                </a:moveTo>
                <a:lnTo>
                  <a:pt x="1375498" y="6789814"/>
                </a:lnTo>
                <a:lnTo>
                  <a:pt x="1623966" y="6673083"/>
                </a:lnTo>
                <a:lnTo>
                  <a:pt x="1861435" y="6538077"/>
                </a:lnTo>
                <a:lnTo>
                  <a:pt x="2086995" y="6385706"/>
                </a:lnTo>
                <a:lnTo>
                  <a:pt x="2299737" y="6216879"/>
                </a:lnTo>
                <a:lnTo>
                  <a:pt x="2498750" y="6032506"/>
                </a:lnTo>
                <a:lnTo>
                  <a:pt x="2683127" y="5833496"/>
                </a:lnTo>
                <a:lnTo>
                  <a:pt x="2851957" y="5620758"/>
                </a:lnTo>
                <a:lnTo>
                  <a:pt x="3004330" y="5395203"/>
                </a:lnTo>
                <a:lnTo>
                  <a:pt x="3139338" y="5157739"/>
                </a:lnTo>
                <a:lnTo>
                  <a:pt x="3256071" y="4909277"/>
                </a:lnTo>
                <a:lnTo>
                  <a:pt x="3353619" y="4650725"/>
                </a:lnTo>
                <a:lnTo>
                  <a:pt x="3431073" y="4382993"/>
                </a:lnTo>
                <a:lnTo>
                  <a:pt x="3487523" y="4106991"/>
                </a:lnTo>
                <a:lnTo>
                  <a:pt x="3522060" y="3823627"/>
                </a:lnTo>
                <a:lnTo>
                  <a:pt x="3532892" y="3555644"/>
                </a:lnTo>
                <a:lnTo>
                  <a:pt x="3532892" y="3511981"/>
                </a:lnTo>
                <a:lnTo>
                  <a:pt x="3522060" y="3243986"/>
                </a:lnTo>
                <a:lnTo>
                  <a:pt x="3487523" y="2960611"/>
                </a:lnTo>
                <a:lnTo>
                  <a:pt x="3431073" y="2684598"/>
                </a:lnTo>
                <a:lnTo>
                  <a:pt x="3353619" y="2416857"/>
                </a:lnTo>
                <a:lnTo>
                  <a:pt x="3256071" y="2158296"/>
                </a:lnTo>
                <a:lnTo>
                  <a:pt x="3139338" y="1909825"/>
                </a:lnTo>
                <a:lnTo>
                  <a:pt x="3004330" y="1672353"/>
                </a:lnTo>
                <a:lnTo>
                  <a:pt x="2851957" y="1446791"/>
                </a:lnTo>
                <a:lnTo>
                  <a:pt x="2683127" y="1234047"/>
                </a:lnTo>
                <a:lnTo>
                  <a:pt x="2498750" y="1035032"/>
                </a:lnTo>
                <a:lnTo>
                  <a:pt x="2299737" y="850653"/>
                </a:lnTo>
                <a:lnTo>
                  <a:pt x="2086995" y="681822"/>
                </a:lnTo>
                <a:lnTo>
                  <a:pt x="1861435" y="529447"/>
                </a:lnTo>
                <a:lnTo>
                  <a:pt x="1623966" y="394438"/>
                </a:lnTo>
                <a:lnTo>
                  <a:pt x="1375498" y="277705"/>
                </a:lnTo>
                <a:lnTo>
                  <a:pt x="1116940" y="180156"/>
                </a:lnTo>
                <a:lnTo>
                  <a:pt x="1058440" y="163233"/>
                </a:lnTo>
                <a:lnTo>
                  <a:pt x="1058440" y="6904283"/>
                </a:lnTo>
                <a:lnTo>
                  <a:pt x="1116940" y="6887360"/>
                </a:lnTo>
                <a:close/>
              </a:path>
            </a:pathLst>
          </a:custGeom>
          <a:solidFill>
            <a:srgbClr val="2B41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791473" y="1613868"/>
            <a:ext cx="3533774" cy="7067513"/>
          </a:xfrm>
          <a:custGeom>
            <a:avLst/>
            <a:gdLst/>
            <a:ahLst/>
            <a:cxnLst/>
            <a:rect l="l" t="t" r="r" b="b"/>
            <a:pathLst>
              <a:path w="3533774" h="7067513">
                <a:moveTo>
                  <a:pt x="2496432" y="157126"/>
                </a:moveTo>
                <a:lnTo>
                  <a:pt x="2416834" y="180153"/>
                </a:lnTo>
                <a:lnTo>
                  <a:pt x="2158276" y="277699"/>
                </a:lnTo>
                <a:lnTo>
                  <a:pt x="1909807" y="394430"/>
                </a:lnTo>
                <a:lnTo>
                  <a:pt x="1672339" y="529436"/>
                </a:lnTo>
                <a:lnTo>
                  <a:pt x="1446779" y="681807"/>
                </a:lnTo>
                <a:lnTo>
                  <a:pt x="1234037" y="850634"/>
                </a:lnTo>
                <a:lnTo>
                  <a:pt x="1035023" y="1035007"/>
                </a:lnTo>
                <a:lnTo>
                  <a:pt x="850647" y="1234017"/>
                </a:lnTo>
                <a:lnTo>
                  <a:pt x="681817" y="1446754"/>
                </a:lnTo>
                <a:lnTo>
                  <a:pt x="529444" y="1672310"/>
                </a:lnTo>
                <a:lnTo>
                  <a:pt x="394436" y="1909773"/>
                </a:lnTo>
                <a:lnTo>
                  <a:pt x="277703" y="2158236"/>
                </a:lnTo>
                <a:lnTo>
                  <a:pt x="180155" y="2416788"/>
                </a:lnTo>
                <a:lnTo>
                  <a:pt x="102701" y="2684520"/>
                </a:lnTo>
                <a:lnTo>
                  <a:pt x="46251" y="2960522"/>
                </a:lnTo>
                <a:lnTo>
                  <a:pt x="11714" y="3243885"/>
                </a:lnTo>
                <a:lnTo>
                  <a:pt x="882" y="3511869"/>
                </a:lnTo>
                <a:lnTo>
                  <a:pt x="882" y="3555531"/>
                </a:lnTo>
                <a:lnTo>
                  <a:pt x="11714" y="3823527"/>
                </a:lnTo>
                <a:lnTo>
                  <a:pt x="46251" y="4106901"/>
                </a:lnTo>
                <a:lnTo>
                  <a:pt x="102701" y="4382914"/>
                </a:lnTo>
                <a:lnTo>
                  <a:pt x="180155" y="4650656"/>
                </a:lnTo>
                <a:lnTo>
                  <a:pt x="277703" y="4909217"/>
                </a:lnTo>
                <a:lnTo>
                  <a:pt x="394436" y="5157688"/>
                </a:lnTo>
                <a:lnTo>
                  <a:pt x="529444" y="5395159"/>
                </a:lnTo>
                <a:lnTo>
                  <a:pt x="681817" y="5620722"/>
                </a:lnTo>
                <a:lnTo>
                  <a:pt x="850647" y="5833465"/>
                </a:lnTo>
                <a:lnTo>
                  <a:pt x="1035023" y="6032481"/>
                </a:lnTo>
                <a:lnTo>
                  <a:pt x="1234037" y="6216859"/>
                </a:lnTo>
                <a:lnTo>
                  <a:pt x="1446779" y="6385691"/>
                </a:lnTo>
                <a:lnTo>
                  <a:pt x="1672339" y="6538065"/>
                </a:lnTo>
                <a:lnTo>
                  <a:pt x="1909807" y="6673074"/>
                </a:lnTo>
                <a:lnTo>
                  <a:pt x="2158276" y="6789808"/>
                </a:lnTo>
                <a:lnTo>
                  <a:pt x="2416834" y="6887357"/>
                </a:lnTo>
                <a:lnTo>
                  <a:pt x="2496432" y="6910384"/>
                </a:lnTo>
                <a:lnTo>
                  <a:pt x="2496432" y="157126"/>
                </a:lnTo>
                <a:close/>
              </a:path>
            </a:pathLst>
          </a:custGeom>
          <a:solidFill>
            <a:srgbClr val="2B41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395153" y="1181179"/>
            <a:ext cx="11625694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r>
              <a:rPr lang="en-US" sz="7000" dirty="0" err="1">
                <a:solidFill>
                  <a:srgbClr val="EFD0A8"/>
                </a:solidFill>
                <a:latin typeface="Comic Sans MS" pitchFamily="66" charset="0"/>
                <a:cs typeface="Times New Roman"/>
              </a:rPr>
              <a:t>Tokoh-tokoh</a:t>
            </a:r>
            <a:r>
              <a:rPr lang="en-US" sz="7000" dirty="0">
                <a:solidFill>
                  <a:srgbClr val="EFD0A8"/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7000" dirty="0" err="1">
                <a:solidFill>
                  <a:srgbClr val="EFD0A8"/>
                </a:solidFill>
                <a:latin typeface="Comic Sans MS" pitchFamily="66" charset="0"/>
                <a:cs typeface="Times New Roman"/>
              </a:rPr>
              <a:t>Pragmatik</a:t>
            </a:r>
            <a:endParaRPr lang="en-US" sz="7000" dirty="0">
              <a:latin typeface="Comic Sans MS" pitchFamily="66" charset="0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01972" y="2232443"/>
            <a:ext cx="2414756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95612" y="3472395"/>
            <a:ext cx="2005869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237840" y="3472395"/>
            <a:ext cx="1021868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44507" y="3472395"/>
            <a:ext cx="3380980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28132" y="6554770"/>
            <a:ext cx="5371451" cy="330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0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08000" y="6554770"/>
            <a:ext cx="3297586" cy="330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0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7616" y="7448822"/>
            <a:ext cx="10715654" cy="751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540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017332" y="3006587"/>
            <a:ext cx="8253234" cy="86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3"/>
              </a:spcBef>
            </a:pPr>
            <a:endParaRPr sz="650"/>
          </a:p>
        </p:txBody>
      </p:sp>
      <p:pic>
        <p:nvPicPr>
          <p:cNvPr id="1026" name="Picture 2" descr="Charles Morr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2" y="2909118"/>
            <a:ext cx="3101386" cy="4796759"/>
          </a:xfrm>
          <a:prstGeom prst="ellipse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s.findagrave.com/photos250/photos/2016/268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496800" y="3009900"/>
            <a:ext cx="3227486" cy="4800096"/>
          </a:xfrm>
          <a:prstGeom prst="ellipse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0" descr="GEOFFREY NEIL LEE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12" descr="GEOFFREY NEIL LEEC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4" descr="GEOFFREY NEIL LEECH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919" y="3006588"/>
            <a:ext cx="3059609" cy="469929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90800" y="8444925"/>
            <a:ext cx="30251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>
                <a:solidFill>
                  <a:srgbClr val="F9E5AD"/>
                </a:solidFill>
                <a:latin typeface="Comic Sans MS" pitchFamily="66" charset="0"/>
              </a:rPr>
              <a:t>Charles Morris</a:t>
            </a:r>
            <a:endParaRPr lang="en-US" sz="3200" dirty="0">
              <a:solidFill>
                <a:srgbClr val="F9E5AD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39000" y="8444925"/>
            <a:ext cx="41056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9E5AD"/>
                </a:solidFill>
                <a:latin typeface="Comic Sans MS" pitchFamily="66" charset="0"/>
              </a:rPr>
              <a:t>Geoffrey Neil Leech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877800" y="8444925"/>
            <a:ext cx="24304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9E5AD"/>
                </a:solidFill>
                <a:latin typeface="Comic Sans MS" pitchFamily="66" charset="0"/>
              </a:rPr>
              <a:t>George </a:t>
            </a:r>
            <a:r>
              <a:rPr lang="en-US" sz="3200" dirty="0" err="1">
                <a:solidFill>
                  <a:srgbClr val="F9E5AD"/>
                </a:solidFill>
                <a:latin typeface="Comic Sans MS" pitchFamily="66" charset="0"/>
              </a:rPr>
              <a:t>yule</a:t>
            </a:r>
            <a:endParaRPr lang="en-US" sz="3200" dirty="0">
              <a:solidFill>
                <a:srgbClr val="F9E5AD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18287999" cy="10286999"/>
          </a:xfrm>
          <a:custGeom>
            <a:avLst/>
            <a:gdLst/>
            <a:ahLst/>
            <a:cxnLst/>
            <a:rect l="l" t="t" r="r" b="b"/>
            <a:pathLst>
              <a:path w="18287999" h="10286999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EFD0A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977899" y="2170683"/>
            <a:ext cx="2222499" cy="0"/>
          </a:xfrm>
          <a:custGeom>
            <a:avLst/>
            <a:gdLst/>
            <a:ahLst/>
            <a:cxnLst/>
            <a:rect l="l" t="t" r="r" b="b"/>
            <a:pathLst>
              <a:path w="2222499">
                <a:moveTo>
                  <a:pt x="0" y="0"/>
                </a:moveTo>
                <a:lnTo>
                  <a:pt x="2222499" y="0"/>
                </a:lnTo>
              </a:path>
            </a:pathLst>
          </a:custGeom>
          <a:ln w="12700">
            <a:solidFill>
              <a:srgbClr val="D1D1D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77999" y="2552700"/>
            <a:ext cx="1422399" cy="0"/>
          </a:xfrm>
          <a:custGeom>
            <a:avLst/>
            <a:gdLst/>
            <a:ahLst/>
            <a:cxnLst/>
            <a:rect l="l" t="t" r="r" b="b"/>
            <a:pathLst>
              <a:path w="1422399">
                <a:moveTo>
                  <a:pt x="0" y="0"/>
                </a:moveTo>
                <a:lnTo>
                  <a:pt x="1422399" y="0"/>
                </a:lnTo>
              </a:path>
            </a:pathLst>
          </a:custGeom>
          <a:ln w="12700">
            <a:solidFill>
              <a:srgbClr val="D1D1D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25074" y="855548"/>
            <a:ext cx="10129126" cy="1239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Comic Sans MS" pitchFamily="66" charset="0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89789" y="3451018"/>
            <a:ext cx="3213871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06675" y="4690970"/>
            <a:ext cx="6558761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06675" y="3786588"/>
            <a:ext cx="7462125" cy="204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spcBef>
                <a:spcPts val="127"/>
              </a:spcBef>
            </a:pPr>
            <a:endParaRPr sz="3600" dirty="0" smtClean="0">
              <a:solidFill>
                <a:srgbClr val="0A3029"/>
              </a:solidFill>
              <a:latin typeface="Comic Sans MS" pitchFamily="66" charset="0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91000" y="1191042"/>
            <a:ext cx="1143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Prinsip-Prinsip</a:t>
            </a:r>
            <a:r>
              <a:rPr lang="en-US" sz="6600" b="1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Pragmatik</a:t>
            </a:r>
            <a:endParaRPr lang="en-US" sz="6600" b="1" dirty="0">
              <a:solidFill>
                <a:srgbClr val="0E463B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en-US" sz="6600" dirty="0">
              <a:solidFill>
                <a:srgbClr val="0E463B"/>
              </a:solidFill>
              <a:latin typeface="Comic Sans MS" pitchFamily="66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19329" y="2933700"/>
            <a:ext cx="219071" cy="381000"/>
          </a:xfrm>
          <a:custGeom>
            <a:avLst/>
            <a:gdLst/>
            <a:ahLst/>
            <a:cxnLst/>
            <a:rect l="l" t="t" r="r" b="b"/>
            <a:pathLst>
              <a:path w="438142" h="885824">
                <a:moveTo>
                  <a:pt x="35934" y="884356"/>
                </a:moveTo>
                <a:lnTo>
                  <a:pt x="71068" y="880027"/>
                </a:lnTo>
                <a:lnTo>
                  <a:pt x="105290" y="872952"/>
                </a:lnTo>
                <a:lnTo>
                  <a:pt x="138486" y="863245"/>
                </a:lnTo>
                <a:lnTo>
                  <a:pt x="170544" y="851018"/>
                </a:lnTo>
                <a:lnTo>
                  <a:pt x="201351" y="836388"/>
                </a:lnTo>
                <a:lnTo>
                  <a:pt x="230794" y="819466"/>
                </a:lnTo>
                <a:lnTo>
                  <a:pt x="258760" y="800368"/>
                </a:lnTo>
                <a:lnTo>
                  <a:pt x="285138" y="779208"/>
                </a:lnTo>
                <a:lnTo>
                  <a:pt x="309813" y="756099"/>
                </a:lnTo>
                <a:lnTo>
                  <a:pt x="332673" y="731156"/>
                </a:lnTo>
                <a:lnTo>
                  <a:pt x="353606" y="704492"/>
                </a:lnTo>
                <a:lnTo>
                  <a:pt x="372498" y="676221"/>
                </a:lnTo>
                <a:lnTo>
                  <a:pt x="389237" y="646458"/>
                </a:lnTo>
                <a:lnTo>
                  <a:pt x="403711" y="615316"/>
                </a:lnTo>
                <a:lnTo>
                  <a:pt x="415805" y="582910"/>
                </a:lnTo>
                <a:lnTo>
                  <a:pt x="425409" y="549353"/>
                </a:lnTo>
                <a:lnTo>
                  <a:pt x="432408" y="514760"/>
                </a:lnTo>
                <a:lnTo>
                  <a:pt x="436690" y="479244"/>
                </a:lnTo>
                <a:lnTo>
                  <a:pt x="438142" y="442919"/>
                </a:lnTo>
                <a:lnTo>
                  <a:pt x="436690" y="406593"/>
                </a:lnTo>
                <a:lnTo>
                  <a:pt x="432408" y="371075"/>
                </a:lnTo>
                <a:lnTo>
                  <a:pt x="425409" y="336481"/>
                </a:lnTo>
                <a:lnTo>
                  <a:pt x="415805" y="302923"/>
                </a:lnTo>
                <a:lnTo>
                  <a:pt x="403711" y="270515"/>
                </a:lnTo>
                <a:lnTo>
                  <a:pt x="389237" y="239372"/>
                </a:lnTo>
                <a:lnTo>
                  <a:pt x="372498" y="209608"/>
                </a:lnTo>
                <a:lnTo>
                  <a:pt x="353606" y="181337"/>
                </a:lnTo>
                <a:lnTo>
                  <a:pt x="332673" y="154672"/>
                </a:lnTo>
                <a:lnTo>
                  <a:pt x="309813" y="129728"/>
                </a:lnTo>
                <a:lnTo>
                  <a:pt x="285138" y="106618"/>
                </a:lnTo>
                <a:lnTo>
                  <a:pt x="258760" y="85457"/>
                </a:lnTo>
                <a:lnTo>
                  <a:pt x="230794" y="66359"/>
                </a:lnTo>
                <a:lnTo>
                  <a:pt x="201351" y="49438"/>
                </a:lnTo>
                <a:lnTo>
                  <a:pt x="170544" y="34806"/>
                </a:lnTo>
                <a:lnTo>
                  <a:pt x="138486" y="22580"/>
                </a:lnTo>
                <a:lnTo>
                  <a:pt x="105290" y="12872"/>
                </a:lnTo>
                <a:lnTo>
                  <a:pt x="71068" y="5797"/>
                </a:lnTo>
                <a:lnTo>
                  <a:pt x="35934" y="1468"/>
                </a:lnTo>
                <a:lnTo>
                  <a:pt x="0" y="0"/>
                </a:lnTo>
                <a:lnTo>
                  <a:pt x="0" y="885824"/>
                </a:lnTo>
                <a:lnTo>
                  <a:pt x="35934" y="884356"/>
                </a:lnTo>
                <a:close/>
              </a:path>
            </a:pathLst>
          </a:custGeom>
          <a:solidFill>
            <a:srgbClr val="2F4F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2514600" y="2857500"/>
            <a:ext cx="67464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Otonomi</a:t>
            </a:r>
            <a:r>
              <a:rPr lang="en-US" sz="3200" dirty="0" smtClean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karya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sastra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dianggap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tidak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relevan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dalam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kajian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karya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sastra</a:t>
            </a:r>
            <a:endParaRPr lang="en-US" sz="3200" dirty="0">
              <a:solidFill>
                <a:srgbClr val="0E463B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" name="object 13"/>
          <p:cNvSpPr/>
          <p:nvPr/>
        </p:nvSpPr>
        <p:spPr>
          <a:xfrm>
            <a:off x="2219329" y="4914900"/>
            <a:ext cx="219071" cy="381000"/>
          </a:xfrm>
          <a:custGeom>
            <a:avLst/>
            <a:gdLst/>
            <a:ahLst/>
            <a:cxnLst/>
            <a:rect l="l" t="t" r="r" b="b"/>
            <a:pathLst>
              <a:path w="438142" h="885824">
                <a:moveTo>
                  <a:pt x="35934" y="884356"/>
                </a:moveTo>
                <a:lnTo>
                  <a:pt x="71068" y="880027"/>
                </a:lnTo>
                <a:lnTo>
                  <a:pt x="105290" y="872952"/>
                </a:lnTo>
                <a:lnTo>
                  <a:pt x="138486" y="863245"/>
                </a:lnTo>
                <a:lnTo>
                  <a:pt x="170544" y="851018"/>
                </a:lnTo>
                <a:lnTo>
                  <a:pt x="201351" y="836388"/>
                </a:lnTo>
                <a:lnTo>
                  <a:pt x="230794" y="819466"/>
                </a:lnTo>
                <a:lnTo>
                  <a:pt x="258760" y="800368"/>
                </a:lnTo>
                <a:lnTo>
                  <a:pt x="285138" y="779208"/>
                </a:lnTo>
                <a:lnTo>
                  <a:pt x="309813" y="756099"/>
                </a:lnTo>
                <a:lnTo>
                  <a:pt x="332673" y="731156"/>
                </a:lnTo>
                <a:lnTo>
                  <a:pt x="353606" y="704492"/>
                </a:lnTo>
                <a:lnTo>
                  <a:pt x="372498" y="676221"/>
                </a:lnTo>
                <a:lnTo>
                  <a:pt x="389237" y="646458"/>
                </a:lnTo>
                <a:lnTo>
                  <a:pt x="403711" y="615316"/>
                </a:lnTo>
                <a:lnTo>
                  <a:pt x="415805" y="582910"/>
                </a:lnTo>
                <a:lnTo>
                  <a:pt x="425409" y="549353"/>
                </a:lnTo>
                <a:lnTo>
                  <a:pt x="432408" y="514760"/>
                </a:lnTo>
                <a:lnTo>
                  <a:pt x="436690" y="479244"/>
                </a:lnTo>
                <a:lnTo>
                  <a:pt x="438142" y="442919"/>
                </a:lnTo>
                <a:lnTo>
                  <a:pt x="436690" y="406593"/>
                </a:lnTo>
                <a:lnTo>
                  <a:pt x="432408" y="371075"/>
                </a:lnTo>
                <a:lnTo>
                  <a:pt x="425409" y="336481"/>
                </a:lnTo>
                <a:lnTo>
                  <a:pt x="415805" y="302923"/>
                </a:lnTo>
                <a:lnTo>
                  <a:pt x="403711" y="270515"/>
                </a:lnTo>
                <a:lnTo>
                  <a:pt x="389237" y="239372"/>
                </a:lnTo>
                <a:lnTo>
                  <a:pt x="372498" y="209608"/>
                </a:lnTo>
                <a:lnTo>
                  <a:pt x="353606" y="181337"/>
                </a:lnTo>
                <a:lnTo>
                  <a:pt x="332673" y="154672"/>
                </a:lnTo>
                <a:lnTo>
                  <a:pt x="309813" y="129728"/>
                </a:lnTo>
                <a:lnTo>
                  <a:pt x="285138" y="106618"/>
                </a:lnTo>
                <a:lnTo>
                  <a:pt x="258760" y="85457"/>
                </a:lnTo>
                <a:lnTo>
                  <a:pt x="230794" y="66359"/>
                </a:lnTo>
                <a:lnTo>
                  <a:pt x="201351" y="49438"/>
                </a:lnTo>
                <a:lnTo>
                  <a:pt x="170544" y="34806"/>
                </a:lnTo>
                <a:lnTo>
                  <a:pt x="138486" y="22580"/>
                </a:lnTo>
                <a:lnTo>
                  <a:pt x="105290" y="12872"/>
                </a:lnTo>
                <a:lnTo>
                  <a:pt x="71068" y="5797"/>
                </a:lnTo>
                <a:lnTo>
                  <a:pt x="35934" y="1468"/>
                </a:lnTo>
                <a:lnTo>
                  <a:pt x="0" y="0"/>
                </a:lnTo>
                <a:lnTo>
                  <a:pt x="0" y="885824"/>
                </a:lnTo>
                <a:lnTo>
                  <a:pt x="35934" y="884356"/>
                </a:lnTo>
                <a:close/>
              </a:path>
            </a:pathLst>
          </a:custGeom>
          <a:solidFill>
            <a:srgbClr val="2F4F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3"/>
          <p:cNvSpPr/>
          <p:nvPr/>
        </p:nvSpPr>
        <p:spPr>
          <a:xfrm>
            <a:off x="2219329" y="6896100"/>
            <a:ext cx="219071" cy="381000"/>
          </a:xfrm>
          <a:custGeom>
            <a:avLst/>
            <a:gdLst/>
            <a:ahLst/>
            <a:cxnLst/>
            <a:rect l="l" t="t" r="r" b="b"/>
            <a:pathLst>
              <a:path w="438142" h="885824">
                <a:moveTo>
                  <a:pt x="35934" y="884356"/>
                </a:moveTo>
                <a:lnTo>
                  <a:pt x="71068" y="880027"/>
                </a:lnTo>
                <a:lnTo>
                  <a:pt x="105290" y="872952"/>
                </a:lnTo>
                <a:lnTo>
                  <a:pt x="138486" y="863245"/>
                </a:lnTo>
                <a:lnTo>
                  <a:pt x="170544" y="851018"/>
                </a:lnTo>
                <a:lnTo>
                  <a:pt x="201351" y="836388"/>
                </a:lnTo>
                <a:lnTo>
                  <a:pt x="230794" y="819466"/>
                </a:lnTo>
                <a:lnTo>
                  <a:pt x="258760" y="800368"/>
                </a:lnTo>
                <a:lnTo>
                  <a:pt x="285138" y="779208"/>
                </a:lnTo>
                <a:lnTo>
                  <a:pt x="309813" y="756099"/>
                </a:lnTo>
                <a:lnTo>
                  <a:pt x="332673" y="731156"/>
                </a:lnTo>
                <a:lnTo>
                  <a:pt x="353606" y="704492"/>
                </a:lnTo>
                <a:lnTo>
                  <a:pt x="372498" y="676221"/>
                </a:lnTo>
                <a:lnTo>
                  <a:pt x="389237" y="646458"/>
                </a:lnTo>
                <a:lnTo>
                  <a:pt x="403711" y="615316"/>
                </a:lnTo>
                <a:lnTo>
                  <a:pt x="415805" y="582910"/>
                </a:lnTo>
                <a:lnTo>
                  <a:pt x="425409" y="549353"/>
                </a:lnTo>
                <a:lnTo>
                  <a:pt x="432408" y="514760"/>
                </a:lnTo>
                <a:lnTo>
                  <a:pt x="436690" y="479244"/>
                </a:lnTo>
                <a:lnTo>
                  <a:pt x="438142" y="442919"/>
                </a:lnTo>
                <a:lnTo>
                  <a:pt x="436690" y="406593"/>
                </a:lnTo>
                <a:lnTo>
                  <a:pt x="432408" y="371075"/>
                </a:lnTo>
                <a:lnTo>
                  <a:pt x="425409" y="336481"/>
                </a:lnTo>
                <a:lnTo>
                  <a:pt x="415805" y="302923"/>
                </a:lnTo>
                <a:lnTo>
                  <a:pt x="403711" y="270515"/>
                </a:lnTo>
                <a:lnTo>
                  <a:pt x="389237" y="239372"/>
                </a:lnTo>
                <a:lnTo>
                  <a:pt x="372498" y="209608"/>
                </a:lnTo>
                <a:lnTo>
                  <a:pt x="353606" y="181337"/>
                </a:lnTo>
                <a:lnTo>
                  <a:pt x="332673" y="154672"/>
                </a:lnTo>
                <a:lnTo>
                  <a:pt x="309813" y="129728"/>
                </a:lnTo>
                <a:lnTo>
                  <a:pt x="285138" y="106618"/>
                </a:lnTo>
                <a:lnTo>
                  <a:pt x="258760" y="85457"/>
                </a:lnTo>
                <a:lnTo>
                  <a:pt x="230794" y="66359"/>
                </a:lnTo>
                <a:lnTo>
                  <a:pt x="201351" y="49438"/>
                </a:lnTo>
                <a:lnTo>
                  <a:pt x="170544" y="34806"/>
                </a:lnTo>
                <a:lnTo>
                  <a:pt x="138486" y="22580"/>
                </a:lnTo>
                <a:lnTo>
                  <a:pt x="105290" y="12872"/>
                </a:lnTo>
                <a:lnTo>
                  <a:pt x="71068" y="5797"/>
                </a:lnTo>
                <a:lnTo>
                  <a:pt x="35934" y="1468"/>
                </a:lnTo>
                <a:lnTo>
                  <a:pt x="0" y="0"/>
                </a:lnTo>
                <a:lnTo>
                  <a:pt x="0" y="885824"/>
                </a:lnTo>
                <a:lnTo>
                  <a:pt x="35934" y="884356"/>
                </a:lnTo>
                <a:close/>
              </a:path>
            </a:pathLst>
          </a:custGeom>
          <a:solidFill>
            <a:srgbClr val="2F4F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3"/>
          <p:cNvSpPr/>
          <p:nvPr/>
        </p:nvSpPr>
        <p:spPr>
          <a:xfrm>
            <a:off x="2209800" y="8420100"/>
            <a:ext cx="219071" cy="381000"/>
          </a:xfrm>
          <a:custGeom>
            <a:avLst/>
            <a:gdLst/>
            <a:ahLst/>
            <a:cxnLst/>
            <a:rect l="l" t="t" r="r" b="b"/>
            <a:pathLst>
              <a:path w="438142" h="885824">
                <a:moveTo>
                  <a:pt x="35934" y="884356"/>
                </a:moveTo>
                <a:lnTo>
                  <a:pt x="71068" y="880027"/>
                </a:lnTo>
                <a:lnTo>
                  <a:pt x="105290" y="872952"/>
                </a:lnTo>
                <a:lnTo>
                  <a:pt x="138486" y="863245"/>
                </a:lnTo>
                <a:lnTo>
                  <a:pt x="170544" y="851018"/>
                </a:lnTo>
                <a:lnTo>
                  <a:pt x="201351" y="836388"/>
                </a:lnTo>
                <a:lnTo>
                  <a:pt x="230794" y="819466"/>
                </a:lnTo>
                <a:lnTo>
                  <a:pt x="258760" y="800368"/>
                </a:lnTo>
                <a:lnTo>
                  <a:pt x="285138" y="779208"/>
                </a:lnTo>
                <a:lnTo>
                  <a:pt x="309813" y="756099"/>
                </a:lnTo>
                <a:lnTo>
                  <a:pt x="332673" y="731156"/>
                </a:lnTo>
                <a:lnTo>
                  <a:pt x="353606" y="704492"/>
                </a:lnTo>
                <a:lnTo>
                  <a:pt x="372498" y="676221"/>
                </a:lnTo>
                <a:lnTo>
                  <a:pt x="389237" y="646458"/>
                </a:lnTo>
                <a:lnTo>
                  <a:pt x="403711" y="615316"/>
                </a:lnTo>
                <a:lnTo>
                  <a:pt x="415805" y="582910"/>
                </a:lnTo>
                <a:lnTo>
                  <a:pt x="425409" y="549353"/>
                </a:lnTo>
                <a:lnTo>
                  <a:pt x="432408" y="514760"/>
                </a:lnTo>
                <a:lnTo>
                  <a:pt x="436690" y="479244"/>
                </a:lnTo>
                <a:lnTo>
                  <a:pt x="438142" y="442919"/>
                </a:lnTo>
                <a:lnTo>
                  <a:pt x="436690" y="406593"/>
                </a:lnTo>
                <a:lnTo>
                  <a:pt x="432408" y="371075"/>
                </a:lnTo>
                <a:lnTo>
                  <a:pt x="425409" y="336481"/>
                </a:lnTo>
                <a:lnTo>
                  <a:pt x="415805" y="302923"/>
                </a:lnTo>
                <a:lnTo>
                  <a:pt x="403711" y="270515"/>
                </a:lnTo>
                <a:lnTo>
                  <a:pt x="389237" y="239372"/>
                </a:lnTo>
                <a:lnTo>
                  <a:pt x="372498" y="209608"/>
                </a:lnTo>
                <a:lnTo>
                  <a:pt x="353606" y="181337"/>
                </a:lnTo>
                <a:lnTo>
                  <a:pt x="332673" y="154672"/>
                </a:lnTo>
                <a:lnTo>
                  <a:pt x="309813" y="129728"/>
                </a:lnTo>
                <a:lnTo>
                  <a:pt x="285138" y="106618"/>
                </a:lnTo>
                <a:lnTo>
                  <a:pt x="258760" y="85457"/>
                </a:lnTo>
                <a:lnTo>
                  <a:pt x="230794" y="66359"/>
                </a:lnTo>
                <a:lnTo>
                  <a:pt x="201351" y="49438"/>
                </a:lnTo>
                <a:lnTo>
                  <a:pt x="170544" y="34806"/>
                </a:lnTo>
                <a:lnTo>
                  <a:pt x="138486" y="22580"/>
                </a:lnTo>
                <a:lnTo>
                  <a:pt x="105290" y="12872"/>
                </a:lnTo>
                <a:lnTo>
                  <a:pt x="71068" y="5797"/>
                </a:lnTo>
                <a:lnTo>
                  <a:pt x="35934" y="1468"/>
                </a:lnTo>
                <a:lnTo>
                  <a:pt x="0" y="0"/>
                </a:lnTo>
                <a:lnTo>
                  <a:pt x="0" y="885824"/>
                </a:lnTo>
                <a:lnTo>
                  <a:pt x="35934" y="884356"/>
                </a:lnTo>
                <a:close/>
              </a:path>
            </a:pathLst>
          </a:custGeom>
          <a:solidFill>
            <a:srgbClr val="2F4F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3"/>
          <p:cNvSpPr/>
          <p:nvPr/>
        </p:nvSpPr>
        <p:spPr>
          <a:xfrm>
            <a:off x="8554489" y="3962400"/>
            <a:ext cx="18554698" cy="8744004"/>
          </a:xfrm>
          <a:custGeom>
            <a:avLst/>
            <a:gdLst/>
            <a:ahLst/>
            <a:cxnLst/>
            <a:rect l="l" t="t" r="r" b="b"/>
            <a:pathLst>
              <a:path w="18554698" h="9277275">
                <a:moveTo>
                  <a:pt x="9733509" y="18432"/>
                </a:moveTo>
                <a:lnTo>
                  <a:pt x="9277497" y="0"/>
                </a:lnTo>
                <a:lnTo>
                  <a:pt x="8516600" y="30754"/>
                </a:lnTo>
                <a:lnTo>
                  <a:pt x="7772642" y="121424"/>
                </a:lnTo>
                <a:lnTo>
                  <a:pt x="7048012" y="269624"/>
                </a:lnTo>
                <a:lnTo>
                  <a:pt x="6345096" y="472965"/>
                </a:lnTo>
                <a:lnTo>
                  <a:pt x="5666282" y="729059"/>
                </a:lnTo>
                <a:lnTo>
                  <a:pt x="5013959" y="1035519"/>
                </a:lnTo>
                <a:lnTo>
                  <a:pt x="4390514" y="1389957"/>
                </a:lnTo>
                <a:lnTo>
                  <a:pt x="3798334" y="1789986"/>
                </a:lnTo>
                <a:lnTo>
                  <a:pt x="3239807" y="2233218"/>
                </a:lnTo>
                <a:lnTo>
                  <a:pt x="2717321" y="2717264"/>
                </a:lnTo>
                <a:lnTo>
                  <a:pt x="2233264" y="3239738"/>
                </a:lnTo>
                <a:lnTo>
                  <a:pt x="1790023" y="3798252"/>
                </a:lnTo>
                <a:lnTo>
                  <a:pt x="1389985" y="4390418"/>
                </a:lnTo>
                <a:lnTo>
                  <a:pt x="1035540" y="5013849"/>
                </a:lnTo>
                <a:lnTo>
                  <a:pt x="729073" y="5666156"/>
                </a:lnTo>
                <a:lnTo>
                  <a:pt x="472974" y="6344952"/>
                </a:lnTo>
                <a:lnTo>
                  <a:pt x="324589" y="6857870"/>
                </a:lnTo>
                <a:lnTo>
                  <a:pt x="9733509" y="6857870"/>
                </a:lnTo>
                <a:lnTo>
                  <a:pt x="9733509" y="18432"/>
                </a:lnTo>
                <a:close/>
              </a:path>
            </a:pathLst>
          </a:custGeom>
          <a:solidFill>
            <a:srgbClr val="2B41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514600" y="4869240"/>
            <a:ext cx="63690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Pendekatan</a:t>
            </a:r>
            <a:r>
              <a:rPr lang="en-US" sz="3200" dirty="0" smtClean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pragmatik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mengistilah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karya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sastra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sebagai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artefak</a:t>
            </a:r>
            <a:endParaRPr lang="en-US" sz="3200" dirty="0">
              <a:solidFill>
                <a:srgbClr val="0E463B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14600" y="6809482"/>
            <a:ext cx="63883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Pembaca</a:t>
            </a:r>
            <a:r>
              <a:rPr lang="en-US" sz="3200" dirty="0" smtClean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bukanlah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pribadi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yang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tetap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dan</a:t>
            </a:r>
            <a:r>
              <a:rPr lang="en-US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sama</a:t>
            </a:r>
            <a:endParaRPr lang="en-US" sz="3200" dirty="0">
              <a:solidFill>
                <a:srgbClr val="0E463B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14600" y="8333482"/>
            <a:ext cx="64385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 smtClean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Teks </a:t>
            </a:r>
            <a:r>
              <a:rPr lang="fi-FI" sz="3200" dirty="0">
                <a:solidFill>
                  <a:srgbClr val="0E463B"/>
                </a:solidFill>
                <a:latin typeface="Comic Sans MS" pitchFamily="66" charset="0"/>
                <a:cs typeface="Times New Roman" pitchFamily="18" charset="0"/>
              </a:rPr>
              <a:t>sastra selalu menyajikan ketidakpastiaan makna</a:t>
            </a:r>
            <a:endParaRPr lang="en-US" sz="3200" dirty="0">
              <a:solidFill>
                <a:srgbClr val="0E463B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2" name="object 11"/>
          <p:cNvSpPr/>
          <p:nvPr/>
        </p:nvSpPr>
        <p:spPr>
          <a:xfrm rot="5400000">
            <a:off x="1231761" y="-1292865"/>
            <a:ext cx="1938547" cy="4448077"/>
          </a:xfrm>
          <a:custGeom>
            <a:avLst/>
            <a:gdLst/>
            <a:ahLst/>
            <a:cxnLst/>
            <a:rect l="l" t="t" r="r" b="b"/>
            <a:pathLst>
              <a:path w="847724" h="1695327">
                <a:moveTo>
                  <a:pt x="847724" y="847677"/>
                </a:moveTo>
                <a:lnTo>
                  <a:pt x="844914" y="917197"/>
                </a:lnTo>
                <a:lnTo>
                  <a:pt x="836629" y="985169"/>
                </a:lnTo>
                <a:lnTo>
                  <a:pt x="823087" y="1051375"/>
                </a:lnTo>
                <a:lnTo>
                  <a:pt x="804507" y="1115598"/>
                </a:lnTo>
                <a:lnTo>
                  <a:pt x="781106" y="1177618"/>
                </a:lnTo>
                <a:lnTo>
                  <a:pt x="753102" y="1237218"/>
                </a:lnTo>
                <a:lnTo>
                  <a:pt x="720715" y="1294180"/>
                </a:lnTo>
                <a:lnTo>
                  <a:pt x="684162" y="1348285"/>
                </a:lnTo>
                <a:lnTo>
                  <a:pt x="643661" y="1399316"/>
                </a:lnTo>
                <a:lnTo>
                  <a:pt x="599430" y="1447054"/>
                </a:lnTo>
                <a:lnTo>
                  <a:pt x="551688" y="1491281"/>
                </a:lnTo>
                <a:lnTo>
                  <a:pt x="500653" y="1531778"/>
                </a:lnTo>
                <a:lnTo>
                  <a:pt x="446543" y="1568328"/>
                </a:lnTo>
                <a:lnTo>
                  <a:pt x="389576" y="1600713"/>
                </a:lnTo>
                <a:lnTo>
                  <a:pt x="329971" y="1628714"/>
                </a:lnTo>
                <a:lnTo>
                  <a:pt x="267945" y="1652113"/>
                </a:lnTo>
                <a:lnTo>
                  <a:pt x="203717" y="1670692"/>
                </a:lnTo>
                <a:lnTo>
                  <a:pt x="137504" y="1684233"/>
                </a:lnTo>
                <a:lnTo>
                  <a:pt x="69526" y="1692517"/>
                </a:lnTo>
                <a:lnTo>
                  <a:pt x="0" y="1695327"/>
                </a:lnTo>
                <a:lnTo>
                  <a:pt x="0" y="0"/>
                </a:lnTo>
                <a:lnTo>
                  <a:pt x="69526" y="2810"/>
                </a:lnTo>
                <a:lnTo>
                  <a:pt x="137504" y="11094"/>
                </a:lnTo>
                <a:lnTo>
                  <a:pt x="203717" y="24635"/>
                </a:lnTo>
                <a:lnTo>
                  <a:pt x="267945" y="43215"/>
                </a:lnTo>
                <a:lnTo>
                  <a:pt x="329971" y="66614"/>
                </a:lnTo>
                <a:lnTo>
                  <a:pt x="389576" y="94616"/>
                </a:lnTo>
                <a:lnTo>
                  <a:pt x="446543" y="127001"/>
                </a:lnTo>
                <a:lnTo>
                  <a:pt x="500653" y="163552"/>
                </a:lnTo>
                <a:lnTo>
                  <a:pt x="551688" y="204051"/>
                </a:lnTo>
                <a:lnTo>
                  <a:pt x="599430" y="248279"/>
                </a:lnTo>
                <a:lnTo>
                  <a:pt x="643661" y="296018"/>
                </a:lnTo>
                <a:lnTo>
                  <a:pt x="684162" y="347050"/>
                </a:lnTo>
                <a:lnTo>
                  <a:pt x="720715" y="401157"/>
                </a:lnTo>
                <a:lnTo>
                  <a:pt x="753102" y="458121"/>
                </a:lnTo>
                <a:lnTo>
                  <a:pt x="781106" y="517723"/>
                </a:lnTo>
                <a:lnTo>
                  <a:pt x="804507" y="579746"/>
                </a:lnTo>
                <a:lnTo>
                  <a:pt x="823087" y="643971"/>
                </a:lnTo>
                <a:lnTo>
                  <a:pt x="836629" y="710180"/>
                </a:lnTo>
                <a:lnTo>
                  <a:pt x="844914" y="778154"/>
                </a:lnTo>
                <a:lnTo>
                  <a:pt x="847724" y="847677"/>
                </a:lnTo>
                <a:close/>
              </a:path>
            </a:pathLst>
          </a:custGeom>
          <a:solidFill>
            <a:srgbClr val="2F4F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8414168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12821229" y="0"/>
            <a:ext cx="5466770" cy="88062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1480039" marR="2282258" algn="ctr">
              <a:lnSpc>
                <a:spcPct val="95825"/>
              </a:lnSpc>
              <a:spcBef>
                <a:spcPts val="60000"/>
              </a:spcBef>
            </a:pP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B  </a:t>
            </a:r>
            <a:r>
              <a:rPr sz="2400" spc="516" dirty="0" smtClean="0">
                <a:solidFill>
                  <a:srgbClr val="F1EDED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e</a:t>
            </a:r>
            <a:r>
              <a:rPr sz="2400" spc="258" dirty="0" smtClean="0">
                <a:solidFill>
                  <a:srgbClr val="F1EDED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Moo</a:t>
            </a:r>
            <a:r>
              <a:rPr sz="2400" spc="499" dirty="0" smtClean="0">
                <a:solidFill>
                  <a:srgbClr val="F1EDED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1194985" marR="2107282" algn="ctr">
              <a:lnSpc>
                <a:spcPct val="95825"/>
              </a:lnSpc>
              <a:spcBef>
                <a:spcPts val="559"/>
              </a:spcBef>
            </a:pPr>
            <a:r>
              <a:rPr sz="2400" dirty="0" smtClean="0">
                <a:solidFill>
                  <a:srgbClr val="F1EDED"/>
                </a:solidFill>
                <a:latin typeface="Times New Roman"/>
                <a:cs typeface="Times New Roman"/>
              </a:rPr>
              <a:t>Lead</a:t>
            </a:r>
            <a:r>
              <a:rPr sz="2400" spc="25" dirty="0" smtClean="0">
                <a:solidFill>
                  <a:srgbClr val="F1EDED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Deve</a:t>
            </a:r>
            <a:r>
              <a:rPr sz="2400" spc="561" dirty="0" smtClean="0">
                <a:solidFill>
                  <a:srgbClr val="F1EDED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ope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482391" y="0"/>
            <a:ext cx="6067424" cy="86441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1286288" marR="3061729" algn="ctr">
              <a:lnSpc>
                <a:spcPct val="95825"/>
              </a:lnSpc>
              <a:spcBef>
                <a:spcPts val="60000"/>
              </a:spcBef>
            </a:pP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Andy</a:t>
            </a:r>
            <a:r>
              <a:rPr sz="2400" spc="558" dirty="0" smtClean="0">
                <a:solidFill>
                  <a:srgbClr val="F1EDED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Sm  </a:t>
            </a:r>
            <a:r>
              <a:rPr sz="2400" spc="12" dirty="0" smtClean="0">
                <a:solidFill>
                  <a:srgbClr val="F1EDED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1EDED"/>
                </a:solidFill>
                <a:latin typeface="Times New Roman"/>
                <a:cs typeface="Times New Roman"/>
              </a:rPr>
              <a:t>h</a:t>
            </a:r>
            <a:endParaRPr sz="2400">
              <a:latin typeface="Times New Roman"/>
              <a:cs typeface="Times New Roman"/>
            </a:endParaRPr>
          </a:p>
          <a:p>
            <a:pPr marL="1530926" marR="3416701" algn="ctr">
              <a:lnSpc>
                <a:spcPct val="95825"/>
              </a:lnSpc>
              <a:spcBef>
                <a:spcPts val="559"/>
              </a:spcBef>
            </a:pPr>
            <a:r>
              <a:rPr sz="2400" dirty="0" smtClean="0">
                <a:solidFill>
                  <a:srgbClr val="F1EDED"/>
                </a:solidFill>
                <a:latin typeface="Times New Roman"/>
                <a:cs typeface="Times New Roman"/>
              </a:rPr>
              <a:t>Founde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1"/>
            <a:ext cx="18287999" cy="10286999"/>
          </a:xfrm>
          <a:custGeom>
            <a:avLst/>
            <a:gdLst/>
            <a:ahLst/>
            <a:cxnLst/>
            <a:rect l="l" t="t" r="r" b="b"/>
            <a:pathLst>
              <a:path w="18287999" h="10286999">
                <a:moveTo>
                  <a:pt x="18287999" y="0"/>
                </a:moveTo>
                <a:lnTo>
                  <a:pt x="0" y="0"/>
                </a:lnTo>
                <a:lnTo>
                  <a:pt x="0" y="10286998"/>
                </a:lnTo>
                <a:lnTo>
                  <a:pt x="18287999" y="10286998"/>
                </a:lnTo>
                <a:lnTo>
                  <a:pt x="18287999" y="0"/>
                </a:lnTo>
                <a:close/>
              </a:path>
            </a:pathLst>
          </a:custGeom>
          <a:solidFill>
            <a:srgbClr val="2F4F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694307" y="-3099480"/>
            <a:ext cx="12340293" cy="8789034"/>
          </a:xfrm>
          <a:custGeom>
            <a:avLst/>
            <a:gdLst/>
            <a:ahLst/>
            <a:cxnLst/>
            <a:rect l="l" t="t" r="r" b="b"/>
            <a:pathLst>
              <a:path w="12340293" h="8789034">
                <a:moveTo>
                  <a:pt x="7009554" y="8760736"/>
                </a:moveTo>
                <a:lnTo>
                  <a:pt x="7499865" y="8694294"/>
                </a:lnTo>
                <a:lnTo>
                  <a:pt x="7593692" y="8674114"/>
                </a:lnTo>
                <a:lnTo>
                  <a:pt x="7593692" y="3099482"/>
                </a:lnTo>
                <a:lnTo>
                  <a:pt x="42363" y="3099482"/>
                </a:lnTo>
                <a:lnTo>
                  <a:pt x="94744" y="3486009"/>
                </a:lnTo>
                <a:lnTo>
                  <a:pt x="198419" y="3968031"/>
                </a:lnTo>
                <a:lnTo>
                  <a:pt x="338410" y="4439630"/>
                </a:lnTo>
                <a:lnTo>
                  <a:pt x="513803" y="4898661"/>
                </a:lnTo>
                <a:lnTo>
                  <a:pt x="723685" y="5342983"/>
                </a:lnTo>
                <a:lnTo>
                  <a:pt x="967141" y="5770453"/>
                </a:lnTo>
                <a:lnTo>
                  <a:pt x="1243257" y="6178927"/>
                </a:lnTo>
                <a:lnTo>
                  <a:pt x="1551120" y="6566262"/>
                </a:lnTo>
                <a:lnTo>
                  <a:pt x="1889815" y="6930316"/>
                </a:lnTo>
                <a:lnTo>
                  <a:pt x="2258428" y="7268946"/>
                </a:lnTo>
                <a:lnTo>
                  <a:pt x="2656045" y="7580008"/>
                </a:lnTo>
                <a:lnTo>
                  <a:pt x="3081753" y="7861360"/>
                </a:lnTo>
                <a:lnTo>
                  <a:pt x="3534638" y="8110858"/>
                </a:lnTo>
                <a:lnTo>
                  <a:pt x="4013784" y="8326360"/>
                </a:lnTo>
                <a:lnTo>
                  <a:pt x="4508781" y="8502497"/>
                </a:lnTo>
                <a:lnTo>
                  <a:pt x="5008354" y="8635918"/>
                </a:lnTo>
                <a:lnTo>
                  <a:pt x="5510361" y="8727539"/>
                </a:lnTo>
                <a:lnTo>
                  <a:pt x="6012659" y="8778273"/>
                </a:lnTo>
                <a:lnTo>
                  <a:pt x="6513104" y="8789034"/>
                </a:lnTo>
                <a:lnTo>
                  <a:pt x="7009554" y="8760736"/>
                </a:lnTo>
                <a:close/>
              </a:path>
            </a:pathLst>
          </a:custGeom>
          <a:solidFill>
            <a:srgbClr val="2B41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362200" y="3352437"/>
            <a:ext cx="14056921" cy="2324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lvl="0" algn="ctr"/>
            <a:r>
              <a:rPr lang="en-US" sz="4800" dirty="0" err="1" smtClean="0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Praktik</a:t>
            </a:r>
            <a:r>
              <a:rPr lang="en-US" sz="4800" dirty="0" smtClean="0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A</a:t>
            </a:r>
            <a:r>
              <a:rPr lang="en-US" sz="4800" dirty="0" err="1" smtClean="0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nalisis</a:t>
            </a:r>
            <a:r>
              <a:rPr lang="en-US" sz="4800" dirty="0" smtClean="0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Pendekatan</a:t>
            </a:r>
            <a:r>
              <a:rPr lang="en-US" sz="4800" dirty="0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Pragmatik</a:t>
            </a:r>
            <a:r>
              <a:rPr lang="en-US" sz="4800" dirty="0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Dalam</a:t>
            </a:r>
            <a:r>
              <a:rPr lang="en-US" sz="4800" dirty="0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Pembentukan</a:t>
            </a:r>
            <a:r>
              <a:rPr lang="en-US" sz="4800" dirty="0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Karakter</a:t>
            </a:r>
            <a:r>
              <a:rPr lang="en-US" sz="4800" dirty="0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Anak</a:t>
            </a:r>
            <a:r>
              <a:rPr lang="en-US" sz="4800" dirty="0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Menurut</a:t>
            </a:r>
            <a:r>
              <a:rPr lang="en-US" sz="4800" dirty="0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Teks</a:t>
            </a:r>
            <a:r>
              <a:rPr lang="en-US" sz="4800" dirty="0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Cerita</a:t>
            </a:r>
            <a:r>
              <a:rPr lang="en-US" sz="4800" dirty="0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 Rakyat </a:t>
            </a:r>
            <a:r>
              <a:rPr lang="en-US" sz="4800" dirty="0" err="1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Rangganna</a:t>
            </a:r>
            <a:r>
              <a:rPr lang="en-US" sz="4800" dirty="0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 Putra </a:t>
            </a:r>
            <a:r>
              <a:rPr lang="en-US" sz="4800" dirty="0" err="1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Demang</a:t>
            </a:r>
            <a:r>
              <a:rPr lang="en-US" sz="4800" dirty="0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9E5AD"/>
                </a:solidFill>
                <a:latin typeface="Comic Sans MS" pitchFamily="66" charset="0"/>
                <a:cs typeface="Times New Roman" pitchFamily="18" charset="0"/>
              </a:rPr>
              <a:t>Balaraja</a:t>
            </a:r>
            <a:endParaRPr lang="en-US" sz="6600" dirty="0"/>
          </a:p>
        </p:txBody>
      </p:sp>
      <p:sp>
        <p:nvSpPr>
          <p:cNvPr id="5" name="object 5"/>
          <p:cNvSpPr txBox="1"/>
          <p:nvPr/>
        </p:nvSpPr>
        <p:spPr>
          <a:xfrm>
            <a:off x="16132446" y="8156646"/>
            <a:ext cx="181447" cy="330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0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4" name="object 16"/>
          <p:cNvSpPr/>
          <p:nvPr/>
        </p:nvSpPr>
        <p:spPr>
          <a:xfrm rot="5400000">
            <a:off x="2409832" y="4048132"/>
            <a:ext cx="5505436" cy="11010899"/>
          </a:xfrm>
          <a:custGeom>
            <a:avLst/>
            <a:gdLst/>
            <a:ahLst/>
            <a:cxnLst/>
            <a:rect l="l" t="t" r="r" b="b"/>
            <a:pathLst>
              <a:path w="5505436" h="11010899">
                <a:moveTo>
                  <a:pt x="3470879" y="391748"/>
                </a:moveTo>
                <a:lnTo>
                  <a:pt x="3362481" y="432644"/>
                </a:lnTo>
                <a:lnTo>
                  <a:pt x="2975380" y="614506"/>
                </a:lnTo>
                <a:lnTo>
                  <a:pt x="2605416" y="824840"/>
                </a:lnTo>
                <a:lnTo>
                  <a:pt x="2254006" y="1062227"/>
                </a:lnTo>
                <a:lnTo>
                  <a:pt x="1922566" y="1325253"/>
                </a:lnTo>
                <a:lnTo>
                  <a:pt x="1612513" y="1612499"/>
                </a:lnTo>
                <a:lnTo>
                  <a:pt x="1325264" y="1922549"/>
                </a:lnTo>
                <a:lnTo>
                  <a:pt x="1062236" y="2253985"/>
                </a:lnTo>
                <a:lnTo>
                  <a:pt x="824846" y="2605391"/>
                </a:lnTo>
                <a:lnTo>
                  <a:pt x="614510" y="2975350"/>
                </a:lnTo>
                <a:lnTo>
                  <a:pt x="432647" y="3362444"/>
                </a:lnTo>
                <a:lnTo>
                  <a:pt x="280672" y="3765258"/>
                </a:lnTo>
                <a:lnTo>
                  <a:pt x="160003" y="4182373"/>
                </a:lnTo>
                <a:lnTo>
                  <a:pt x="72057" y="4612373"/>
                </a:lnTo>
                <a:lnTo>
                  <a:pt x="18250" y="5053842"/>
                </a:lnTo>
                <a:lnTo>
                  <a:pt x="0" y="5505361"/>
                </a:lnTo>
                <a:lnTo>
                  <a:pt x="18250" y="5956900"/>
                </a:lnTo>
                <a:lnTo>
                  <a:pt x="72057" y="6398386"/>
                </a:lnTo>
                <a:lnTo>
                  <a:pt x="160003" y="6828403"/>
                </a:lnTo>
                <a:lnTo>
                  <a:pt x="280672" y="7245534"/>
                </a:lnTo>
                <a:lnTo>
                  <a:pt x="432647" y="7648361"/>
                </a:lnTo>
                <a:lnTo>
                  <a:pt x="614510" y="8035469"/>
                </a:lnTo>
                <a:lnTo>
                  <a:pt x="824846" y="8405440"/>
                </a:lnTo>
                <a:lnTo>
                  <a:pt x="1062236" y="8756856"/>
                </a:lnTo>
                <a:lnTo>
                  <a:pt x="1325264" y="9088303"/>
                </a:lnTo>
                <a:lnTo>
                  <a:pt x="1612513" y="9398361"/>
                </a:lnTo>
                <a:lnTo>
                  <a:pt x="1922566" y="9685615"/>
                </a:lnTo>
                <a:lnTo>
                  <a:pt x="2254006" y="9948647"/>
                </a:lnTo>
                <a:lnTo>
                  <a:pt x="2605416" y="10186041"/>
                </a:lnTo>
                <a:lnTo>
                  <a:pt x="2975380" y="10396379"/>
                </a:lnTo>
                <a:lnTo>
                  <a:pt x="3362481" y="10578245"/>
                </a:lnTo>
                <a:lnTo>
                  <a:pt x="3470879" y="10619142"/>
                </a:lnTo>
                <a:lnTo>
                  <a:pt x="3470879" y="391748"/>
                </a:lnTo>
                <a:close/>
              </a:path>
            </a:pathLst>
          </a:custGeom>
          <a:solidFill>
            <a:srgbClr val="EFD0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6"/>
            <a:ext cx="18287999" cy="10286999"/>
          </a:xfrm>
          <a:custGeom>
            <a:avLst/>
            <a:gdLst/>
            <a:ahLst/>
            <a:cxnLst/>
            <a:rect l="l" t="t" r="r" b="b"/>
            <a:pathLst>
              <a:path w="18287999" h="10286999">
                <a:moveTo>
                  <a:pt x="18287999" y="0"/>
                </a:moveTo>
                <a:lnTo>
                  <a:pt x="0" y="0"/>
                </a:lnTo>
                <a:lnTo>
                  <a:pt x="0" y="10286993"/>
                </a:lnTo>
                <a:lnTo>
                  <a:pt x="18287999" y="10286993"/>
                </a:lnTo>
                <a:lnTo>
                  <a:pt x="18287999" y="0"/>
                </a:lnTo>
                <a:close/>
              </a:path>
            </a:pathLst>
          </a:custGeom>
          <a:solidFill>
            <a:srgbClr val="EFD0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95399" y="2857500"/>
            <a:ext cx="11353801" cy="480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spcBef>
                <a:spcPts val="360"/>
              </a:spcBef>
            </a:pP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Dalam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konteks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pembentukan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kepribadian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anak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,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mengingat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tokoh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utama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dalam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teks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cerita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rakyat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RPDB </a:t>
            </a:r>
            <a:r>
              <a:rPr lang="en-US" sz="3200" dirty="0" err="1" smtClean="0">
                <a:solidFill>
                  <a:srgbClr val="104C41"/>
                </a:solidFill>
                <a:latin typeface="Comic Sans MS" pitchFamily="66" charset="0"/>
              </a:rPr>
              <a:t>masih</a:t>
            </a:r>
            <a:r>
              <a:rPr lang="en-US" sz="3200" dirty="0" smtClean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anak-anak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, </a:t>
            </a:r>
            <a:r>
              <a:rPr lang="en-US" sz="3200" dirty="0" smtClean="0">
                <a:solidFill>
                  <a:srgbClr val="104C41"/>
                </a:solidFill>
                <a:latin typeface="Comic Sans MS" pitchFamily="66" charset="0"/>
              </a:rPr>
              <a:t>yang </a:t>
            </a:r>
            <a:r>
              <a:rPr lang="en-US" sz="3200" dirty="0" err="1" smtClean="0">
                <a:solidFill>
                  <a:srgbClr val="104C41"/>
                </a:solidFill>
                <a:latin typeface="Comic Sans MS" pitchFamily="66" charset="0"/>
              </a:rPr>
              <a:t>dilakukan</a:t>
            </a:r>
            <a:r>
              <a:rPr lang="en-US" sz="3200" dirty="0" smtClean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104C41"/>
                </a:solidFill>
                <a:latin typeface="Comic Sans MS" pitchFamily="66" charset="0"/>
              </a:rPr>
              <a:t>oleh</a:t>
            </a:r>
            <a:r>
              <a:rPr lang="en-US" sz="3200" dirty="0" smtClean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ayah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Ranggana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sesungguhnya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memiliki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fungsi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untuk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104C41"/>
                </a:solidFill>
                <a:latin typeface="Comic Sans MS" pitchFamily="66" charset="0"/>
              </a:rPr>
              <a:t>memudahkan</a:t>
            </a:r>
            <a:r>
              <a:rPr lang="en-US" sz="3200" dirty="0" smtClean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104C41"/>
                </a:solidFill>
                <a:latin typeface="Comic Sans MS" pitchFamily="66" charset="0"/>
              </a:rPr>
              <a:t>penyampaian</a:t>
            </a:r>
            <a:r>
              <a:rPr lang="en-US" sz="3200" dirty="0" smtClean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pesan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moral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kepada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104C41"/>
                </a:solidFill>
                <a:latin typeface="Comic Sans MS" pitchFamily="66" charset="0"/>
              </a:rPr>
              <a:t>pembaca</a:t>
            </a:r>
            <a:r>
              <a:rPr lang="en-US" sz="3200" dirty="0" smtClean="0">
                <a:solidFill>
                  <a:srgbClr val="104C41"/>
                </a:solidFill>
                <a:latin typeface="Comic Sans MS" pitchFamily="66" charset="0"/>
              </a:rPr>
              <a:t>, 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agar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senantiasa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berbuat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baik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bertanggung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jawab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,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karena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siapapun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yang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berbuat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baik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bertanggung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jawab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pastilah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akan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mendapat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hadiah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yang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setimpal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dari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dirinya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.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amanat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pencerita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kepada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pembaca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bahwa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konsep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i="1" dirty="0">
                <a:solidFill>
                  <a:srgbClr val="104C41"/>
                </a:solidFill>
                <a:latin typeface="Comic Sans MS" pitchFamily="66" charset="0"/>
              </a:rPr>
              <a:t>reward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i="1" dirty="0">
                <a:solidFill>
                  <a:srgbClr val="104C41"/>
                </a:solidFill>
                <a:latin typeface="Comic Sans MS" pitchFamily="66" charset="0"/>
              </a:rPr>
              <a:t>punishment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sangat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dipentingkan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dalam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membentuk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kepribadian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seorang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anak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.</a:t>
            </a:r>
          </a:p>
          <a:p>
            <a:pPr marL="12700">
              <a:spcBef>
                <a:spcPts val="360"/>
              </a:spcBef>
            </a:pPr>
            <a:endParaRPr lang="en-US" sz="3200" dirty="0">
              <a:solidFill>
                <a:srgbClr val="104C41"/>
              </a:solidFill>
              <a:latin typeface="Comic Sans MS" pitchFamily="66" charset="0"/>
            </a:endParaRPr>
          </a:p>
          <a:p>
            <a:pPr marL="12700">
              <a:spcBef>
                <a:spcPts val="360"/>
              </a:spcBef>
            </a:pPr>
            <a:endParaRPr lang="en-US" sz="3200" b="1" i="1" dirty="0" smtClean="0">
              <a:solidFill>
                <a:srgbClr val="2F4F49"/>
              </a:solidFill>
              <a:latin typeface="Comic Sans MS" pitchFamily="66" charset="0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58669" y="3648245"/>
            <a:ext cx="1021868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65336" y="3648245"/>
            <a:ext cx="1536529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34800" y="2776923"/>
            <a:ext cx="4639454" cy="1173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0401" algn="ctr">
              <a:lnSpc>
                <a:spcPts val="2540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28699" y="4422389"/>
            <a:ext cx="4726927" cy="86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3"/>
              </a:spcBef>
            </a:pPr>
            <a:endParaRPr sz="650"/>
          </a:p>
        </p:txBody>
      </p:sp>
      <p:sp>
        <p:nvSpPr>
          <p:cNvPr id="3" name="TextBox 2"/>
          <p:cNvSpPr txBox="1"/>
          <p:nvPr/>
        </p:nvSpPr>
        <p:spPr>
          <a:xfrm>
            <a:off x="4953000" y="1205925"/>
            <a:ext cx="11421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360"/>
              </a:spcBef>
            </a:pPr>
            <a:r>
              <a:rPr lang="en-US" sz="3200" b="1" dirty="0" smtClean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1</a:t>
            </a:r>
            <a:r>
              <a:rPr lang="en-US" sz="3600" b="1" dirty="0" smtClean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. </a:t>
            </a:r>
            <a:r>
              <a:rPr lang="en-US" sz="3600" b="1" dirty="0" err="1" smtClean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Memberlakukan</a:t>
            </a:r>
            <a:r>
              <a:rPr lang="en-US" sz="3600" b="1" dirty="0" smtClean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3600" b="1" dirty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Reward </a:t>
            </a:r>
            <a:r>
              <a:rPr lang="en-US" sz="3600" b="1" dirty="0" err="1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dan</a:t>
            </a:r>
            <a:r>
              <a:rPr lang="en-US" sz="3600" b="1" dirty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 Punishment </a:t>
            </a:r>
            <a:endParaRPr lang="en-US" sz="2000" dirty="0"/>
          </a:p>
        </p:txBody>
      </p:sp>
      <p:sp>
        <p:nvSpPr>
          <p:cNvPr id="15" name="object 3"/>
          <p:cNvSpPr/>
          <p:nvPr/>
        </p:nvSpPr>
        <p:spPr>
          <a:xfrm>
            <a:off x="11315702" y="5334756"/>
            <a:ext cx="13373098" cy="6742944"/>
          </a:xfrm>
          <a:custGeom>
            <a:avLst/>
            <a:gdLst/>
            <a:ahLst/>
            <a:cxnLst/>
            <a:rect l="l" t="t" r="r" b="b"/>
            <a:pathLst>
              <a:path w="18554698" h="9277275">
                <a:moveTo>
                  <a:pt x="9733509" y="18432"/>
                </a:moveTo>
                <a:lnTo>
                  <a:pt x="9277497" y="0"/>
                </a:lnTo>
                <a:lnTo>
                  <a:pt x="8516600" y="30754"/>
                </a:lnTo>
                <a:lnTo>
                  <a:pt x="7772642" y="121424"/>
                </a:lnTo>
                <a:lnTo>
                  <a:pt x="7048012" y="269624"/>
                </a:lnTo>
                <a:lnTo>
                  <a:pt x="6345096" y="472965"/>
                </a:lnTo>
                <a:lnTo>
                  <a:pt x="5666282" y="729059"/>
                </a:lnTo>
                <a:lnTo>
                  <a:pt x="5013959" y="1035519"/>
                </a:lnTo>
                <a:lnTo>
                  <a:pt x="4390514" y="1389957"/>
                </a:lnTo>
                <a:lnTo>
                  <a:pt x="3798334" y="1789986"/>
                </a:lnTo>
                <a:lnTo>
                  <a:pt x="3239807" y="2233218"/>
                </a:lnTo>
                <a:lnTo>
                  <a:pt x="2717321" y="2717264"/>
                </a:lnTo>
                <a:lnTo>
                  <a:pt x="2233264" y="3239738"/>
                </a:lnTo>
                <a:lnTo>
                  <a:pt x="1790023" y="3798252"/>
                </a:lnTo>
                <a:lnTo>
                  <a:pt x="1389985" y="4390418"/>
                </a:lnTo>
                <a:lnTo>
                  <a:pt x="1035540" y="5013849"/>
                </a:lnTo>
                <a:lnTo>
                  <a:pt x="729073" y="5666156"/>
                </a:lnTo>
                <a:lnTo>
                  <a:pt x="472974" y="6344952"/>
                </a:lnTo>
                <a:lnTo>
                  <a:pt x="324589" y="6857870"/>
                </a:lnTo>
                <a:lnTo>
                  <a:pt x="9733509" y="6857870"/>
                </a:lnTo>
                <a:lnTo>
                  <a:pt x="9733509" y="18432"/>
                </a:lnTo>
                <a:close/>
              </a:path>
            </a:pathLst>
          </a:custGeom>
          <a:solidFill>
            <a:srgbClr val="2B41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1"/>
          <p:cNvSpPr/>
          <p:nvPr/>
        </p:nvSpPr>
        <p:spPr>
          <a:xfrm rot="5400000">
            <a:off x="1231761" y="-1292865"/>
            <a:ext cx="1938547" cy="4448077"/>
          </a:xfrm>
          <a:custGeom>
            <a:avLst/>
            <a:gdLst/>
            <a:ahLst/>
            <a:cxnLst/>
            <a:rect l="l" t="t" r="r" b="b"/>
            <a:pathLst>
              <a:path w="847724" h="1695327">
                <a:moveTo>
                  <a:pt x="847724" y="847677"/>
                </a:moveTo>
                <a:lnTo>
                  <a:pt x="844914" y="917197"/>
                </a:lnTo>
                <a:lnTo>
                  <a:pt x="836629" y="985169"/>
                </a:lnTo>
                <a:lnTo>
                  <a:pt x="823087" y="1051375"/>
                </a:lnTo>
                <a:lnTo>
                  <a:pt x="804507" y="1115598"/>
                </a:lnTo>
                <a:lnTo>
                  <a:pt x="781106" y="1177618"/>
                </a:lnTo>
                <a:lnTo>
                  <a:pt x="753102" y="1237218"/>
                </a:lnTo>
                <a:lnTo>
                  <a:pt x="720715" y="1294180"/>
                </a:lnTo>
                <a:lnTo>
                  <a:pt x="684162" y="1348285"/>
                </a:lnTo>
                <a:lnTo>
                  <a:pt x="643661" y="1399316"/>
                </a:lnTo>
                <a:lnTo>
                  <a:pt x="599430" y="1447054"/>
                </a:lnTo>
                <a:lnTo>
                  <a:pt x="551688" y="1491281"/>
                </a:lnTo>
                <a:lnTo>
                  <a:pt x="500653" y="1531778"/>
                </a:lnTo>
                <a:lnTo>
                  <a:pt x="446543" y="1568328"/>
                </a:lnTo>
                <a:lnTo>
                  <a:pt x="389576" y="1600713"/>
                </a:lnTo>
                <a:lnTo>
                  <a:pt x="329971" y="1628714"/>
                </a:lnTo>
                <a:lnTo>
                  <a:pt x="267945" y="1652113"/>
                </a:lnTo>
                <a:lnTo>
                  <a:pt x="203717" y="1670692"/>
                </a:lnTo>
                <a:lnTo>
                  <a:pt x="137504" y="1684233"/>
                </a:lnTo>
                <a:lnTo>
                  <a:pt x="69526" y="1692517"/>
                </a:lnTo>
                <a:lnTo>
                  <a:pt x="0" y="1695327"/>
                </a:lnTo>
                <a:lnTo>
                  <a:pt x="0" y="0"/>
                </a:lnTo>
                <a:lnTo>
                  <a:pt x="69526" y="2810"/>
                </a:lnTo>
                <a:lnTo>
                  <a:pt x="137504" y="11094"/>
                </a:lnTo>
                <a:lnTo>
                  <a:pt x="203717" y="24635"/>
                </a:lnTo>
                <a:lnTo>
                  <a:pt x="267945" y="43215"/>
                </a:lnTo>
                <a:lnTo>
                  <a:pt x="329971" y="66614"/>
                </a:lnTo>
                <a:lnTo>
                  <a:pt x="389576" y="94616"/>
                </a:lnTo>
                <a:lnTo>
                  <a:pt x="446543" y="127001"/>
                </a:lnTo>
                <a:lnTo>
                  <a:pt x="500653" y="163552"/>
                </a:lnTo>
                <a:lnTo>
                  <a:pt x="551688" y="204051"/>
                </a:lnTo>
                <a:lnTo>
                  <a:pt x="599430" y="248279"/>
                </a:lnTo>
                <a:lnTo>
                  <a:pt x="643661" y="296018"/>
                </a:lnTo>
                <a:lnTo>
                  <a:pt x="684162" y="347050"/>
                </a:lnTo>
                <a:lnTo>
                  <a:pt x="720715" y="401157"/>
                </a:lnTo>
                <a:lnTo>
                  <a:pt x="753102" y="458121"/>
                </a:lnTo>
                <a:lnTo>
                  <a:pt x="781106" y="517723"/>
                </a:lnTo>
                <a:lnTo>
                  <a:pt x="804507" y="579746"/>
                </a:lnTo>
                <a:lnTo>
                  <a:pt x="823087" y="643971"/>
                </a:lnTo>
                <a:lnTo>
                  <a:pt x="836629" y="710180"/>
                </a:lnTo>
                <a:lnTo>
                  <a:pt x="844914" y="778154"/>
                </a:lnTo>
                <a:lnTo>
                  <a:pt x="847724" y="847677"/>
                </a:lnTo>
                <a:close/>
              </a:path>
            </a:pathLst>
          </a:custGeom>
          <a:solidFill>
            <a:srgbClr val="2F4F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582876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6"/>
            <a:ext cx="18287999" cy="10286999"/>
          </a:xfrm>
          <a:custGeom>
            <a:avLst/>
            <a:gdLst/>
            <a:ahLst/>
            <a:cxnLst/>
            <a:rect l="l" t="t" r="r" b="b"/>
            <a:pathLst>
              <a:path w="18287999" h="10286999">
                <a:moveTo>
                  <a:pt x="18287999" y="0"/>
                </a:moveTo>
                <a:lnTo>
                  <a:pt x="0" y="0"/>
                </a:lnTo>
                <a:lnTo>
                  <a:pt x="0" y="10286993"/>
                </a:lnTo>
                <a:lnTo>
                  <a:pt x="18287999" y="10286993"/>
                </a:lnTo>
                <a:lnTo>
                  <a:pt x="18287999" y="0"/>
                </a:lnTo>
                <a:close/>
              </a:path>
            </a:pathLst>
          </a:custGeom>
          <a:solidFill>
            <a:srgbClr val="EFD0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95399" y="2324100"/>
            <a:ext cx="11353801" cy="480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spcBef>
                <a:spcPts val="360"/>
              </a:spcBef>
            </a:pP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Melalui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oposisi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karakterisasi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tokoh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Malati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Ranggana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dalam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teks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cerita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rakyat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ini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, </a:t>
            </a:r>
            <a:r>
              <a:rPr lang="en-US" sz="3200" dirty="0" err="1" smtClean="0">
                <a:solidFill>
                  <a:srgbClr val="104C41"/>
                </a:solidFill>
                <a:latin typeface="Comic Sans MS" pitchFamily="66" charset="0"/>
              </a:rPr>
              <a:t>terdapat</a:t>
            </a:r>
            <a:r>
              <a:rPr lang="en-US" sz="3200" dirty="0" smtClean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pesan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moral yang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sangat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penting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bagi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pembaca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,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yakni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arti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pentingnya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menanamkan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rasa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kasih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sayang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terhadap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sesama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sejak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usia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dini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104C41"/>
                </a:solidFill>
                <a:latin typeface="Comic Sans MS" pitchFamily="66" charset="0"/>
              </a:rPr>
              <a:t>kepada</a:t>
            </a:r>
            <a:r>
              <a:rPr lang="en-US" sz="3200" dirty="0" smtClean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anak-anak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agar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ketika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besar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anak-anak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tersebut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dapat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menghargai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menyayangi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orang-orang di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sekitarnya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.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A</a:t>
            </a:r>
            <a:r>
              <a:rPr lang="en-US" sz="3200" dirty="0" err="1" smtClean="0">
                <a:solidFill>
                  <a:srgbClr val="104C41"/>
                </a:solidFill>
                <a:latin typeface="Comic Sans MS" pitchFamily="66" charset="0"/>
              </a:rPr>
              <a:t>rti</a:t>
            </a:r>
            <a:r>
              <a:rPr lang="en-US" sz="3200" dirty="0" smtClean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pentingnya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penanaman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rasa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kasih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sayang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terhadap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sesama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dengan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cara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mengkontraskan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nasib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kedua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tokoh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utamanya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.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Malati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yang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memiliki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sifat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penuh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kasih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sayang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senantiasa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mendapatkan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kebahagiaan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dalam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hidupnya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,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sebaliknya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,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Ranggana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yang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tidak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dapat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menghargai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orang lain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pada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sepanjang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cerita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digambarkan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sering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mengalami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kesialan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celaka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.</a:t>
            </a:r>
            <a:endParaRPr lang="en-US" sz="3200" b="1" i="1" dirty="0" smtClean="0">
              <a:solidFill>
                <a:srgbClr val="2F4F49"/>
              </a:solidFill>
              <a:latin typeface="Comic Sans MS" pitchFamily="66" charset="0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58669" y="3648245"/>
            <a:ext cx="1021868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65336" y="3648245"/>
            <a:ext cx="1536529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34800" y="2776923"/>
            <a:ext cx="4639454" cy="1173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0401" algn="ctr">
              <a:lnSpc>
                <a:spcPts val="2540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28699" y="4422389"/>
            <a:ext cx="4726927" cy="86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3"/>
              </a:spcBef>
            </a:pPr>
            <a:endParaRPr sz="650"/>
          </a:p>
        </p:txBody>
      </p:sp>
      <p:sp>
        <p:nvSpPr>
          <p:cNvPr id="3" name="TextBox 2"/>
          <p:cNvSpPr txBox="1"/>
          <p:nvPr/>
        </p:nvSpPr>
        <p:spPr>
          <a:xfrm>
            <a:off x="4953000" y="1205925"/>
            <a:ext cx="11421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360"/>
              </a:spcBef>
            </a:pPr>
            <a:r>
              <a:rPr lang="en-US" sz="3200" b="1" dirty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2</a:t>
            </a:r>
            <a:r>
              <a:rPr lang="en-US" sz="3600" b="1" dirty="0" smtClean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. </a:t>
            </a:r>
            <a:r>
              <a:rPr lang="en-US" sz="3600" b="1" dirty="0" err="1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Menanamkan</a:t>
            </a:r>
            <a:r>
              <a:rPr lang="en-US" sz="3600" b="1" dirty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 rasa </a:t>
            </a:r>
            <a:r>
              <a:rPr lang="en-US" sz="3600" b="1" dirty="0" err="1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kasih</a:t>
            </a:r>
            <a:r>
              <a:rPr lang="en-US" sz="3600" b="1" dirty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3600" b="1" dirty="0" err="1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sayang</a:t>
            </a:r>
            <a:r>
              <a:rPr lang="en-US" sz="3600" b="1" dirty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3600" b="1" dirty="0" err="1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kepada</a:t>
            </a:r>
            <a:r>
              <a:rPr lang="en-US" sz="3600" b="1" dirty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3600" b="1" dirty="0" err="1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sesama</a:t>
            </a:r>
            <a:endParaRPr lang="en-US" sz="2000" dirty="0"/>
          </a:p>
        </p:txBody>
      </p:sp>
      <p:sp>
        <p:nvSpPr>
          <p:cNvPr id="15" name="object 3"/>
          <p:cNvSpPr/>
          <p:nvPr/>
        </p:nvSpPr>
        <p:spPr>
          <a:xfrm>
            <a:off x="11315702" y="5334756"/>
            <a:ext cx="13373098" cy="6742944"/>
          </a:xfrm>
          <a:custGeom>
            <a:avLst/>
            <a:gdLst/>
            <a:ahLst/>
            <a:cxnLst/>
            <a:rect l="l" t="t" r="r" b="b"/>
            <a:pathLst>
              <a:path w="18554698" h="9277275">
                <a:moveTo>
                  <a:pt x="9733509" y="18432"/>
                </a:moveTo>
                <a:lnTo>
                  <a:pt x="9277497" y="0"/>
                </a:lnTo>
                <a:lnTo>
                  <a:pt x="8516600" y="30754"/>
                </a:lnTo>
                <a:lnTo>
                  <a:pt x="7772642" y="121424"/>
                </a:lnTo>
                <a:lnTo>
                  <a:pt x="7048012" y="269624"/>
                </a:lnTo>
                <a:lnTo>
                  <a:pt x="6345096" y="472965"/>
                </a:lnTo>
                <a:lnTo>
                  <a:pt x="5666282" y="729059"/>
                </a:lnTo>
                <a:lnTo>
                  <a:pt x="5013959" y="1035519"/>
                </a:lnTo>
                <a:lnTo>
                  <a:pt x="4390514" y="1389957"/>
                </a:lnTo>
                <a:lnTo>
                  <a:pt x="3798334" y="1789986"/>
                </a:lnTo>
                <a:lnTo>
                  <a:pt x="3239807" y="2233218"/>
                </a:lnTo>
                <a:lnTo>
                  <a:pt x="2717321" y="2717264"/>
                </a:lnTo>
                <a:lnTo>
                  <a:pt x="2233264" y="3239738"/>
                </a:lnTo>
                <a:lnTo>
                  <a:pt x="1790023" y="3798252"/>
                </a:lnTo>
                <a:lnTo>
                  <a:pt x="1389985" y="4390418"/>
                </a:lnTo>
                <a:lnTo>
                  <a:pt x="1035540" y="5013849"/>
                </a:lnTo>
                <a:lnTo>
                  <a:pt x="729073" y="5666156"/>
                </a:lnTo>
                <a:lnTo>
                  <a:pt x="472974" y="6344952"/>
                </a:lnTo>
                <a:lnTo>
                  <a:pt x="324589" y="6857870"/>
                </a:lnTo>
                <a:lnTo>
                  <a:pt x="9733509" y="6857870"/>
                </a:lnTo>
                <a:lnTo>
                  <a:pt x="9733509" y="18432"/>
                </a:lnTo>
                <a:close/>
              </a:path>
            </a:pathLst>
          </a:custGeom>
          <a:solidFill>
            <a:srgbClr val="2B41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1"/>
          <p:cNvSpPr/>
          <p:nvPr/>
        </p:nvSpPr>
        <p:spPr>
          <a:xfrm rot="5400000">
            <a:off x="1231761" y="-1292865"/>
            <a:ext cx="1938547" cy="4448077"/>
          </a:xfrm>
          <a:custGeom>
            <a:avLst/>
            <a:gdLst/>
            <a:ahLst/>
            <a:cxnLst/>
            <a:rect l="l" t="t" r="r" b="b"/>
            <a:pathLst>
              <a:path w="847724" h="1695327">
                <a:moveTo>
                  <a:pt x="847724" y="847677"/>
                </a:moveTo>
                <a:lnTo>
                  <a:pt x="844914" y="917197"/>
                </a:lnTo>
                <a:lnTo>
                  <a:pt x="836629" y="985169"/>
                </a:lnTo>
                <a:lnTo>
                  <a:pt x="823087" y="1051375"/>
                </a:lnTo>
                <a:lnTo>
                  <a:pt x="804507" y="1115598"/>
                </a:lnTo>
                <a:lnTo>
                  <a:pt x="781106" y="1177618"/>
                </a:lnTo>
                <a:lnTo>
                  <a:pt x="753102" y="1237218"/>
                </a:lnTo>
                <a:lnTo>
                  <a:pt x="720715" y="1294180"/>
                </a:lnTo>
                <a:lnTo>
                  <a:pt x="684162" y="1348285"/>
                </a:lnTo>
                <a:lnTo>
                  <a:pt x="643661" y="1399316"/>
                </a:lnTo>
                <a:lnTo>
                  <a:pt x="599430" y="1447054"/>
                </a:lnTo>
                <a:lnTo>
                  <a:pt x="551688" y="1491281"/>
                </a:lnTo>
                <a:lnTo>
                  <a:pt x="500653" y="1531778"/>
                </a:lnTo>
                <a:lnTo>
                  <a:pt x="446543" y="1568328"/>
                </a:lnTo>
                <a:lnTo>
                  <a:pt x="389576" y="1600713"/>
                </a:lnTo>
                <a:lnTo>
                  <a:pt x="329971" y="1628714"/>
                </a:lnTo>
                <a:lnTo>
                  <a:pt x="267945" y="1652113"/>
                </a:lnTo>
                <a:lnTo>
                  <a:pt x="203717" y="1670692"/>
                </a:lnTo>
                <a:lnTo>
                  <a:pt x="137504" y="1684233"/>
                </a:lnTo>
                <a:lnTo>
                  <a:pt x="69526" y="1692517"/>
                </a:lnTo>
                <a:lnTo>
                  <a:pt x="0" y="1695327"/>
                </a:lnTo>
                <a:lnTo>
                  <a:pt x="0" y="0"/>
                </a:lnTo>
                <a:lnTo>
                  <a:pt x="69526" y="2810"/>
                </a:lnTo>
                <a:lnTo>
                  <a:pt x="137504" y="11094"/>
                </a:lnTo>
                <a:lnTo>
                  <a:pt x="203717" y="24635"/>
                </a:lnTo>
                <a:lnTo>
                  <a:pt x="267945" y="43215"/>
                </a:lnTo>
                <a:lnTo>
                  <a:pt x="329971" y="66614"/>
                </a:lnTo>
                <a:lnTo>
                  <a:pt x="389576" y="94616"/>
                </a:lnTo>
                <a:lnTo>
                  <a:pt x="446543" y="127001"/>
                </a:lnTo>
                <a:lnTo>
                  <a:pt x="500653" y="163552"/>
                </a:lnTo>
                <a:lnTo>
                  <a:pt x="551688" y="204051"/>
                </a:lnTo>
                <a:lnTo>
                  <a:pt x="599430" y="248279"/>
                </a:lnTo>
                <a:lnTo>
                  <a:pt x="643661" y="296018"/>
                </a:lnTo>
                <a:lnTo>
                  <a:pt x="684162" y="347050"/>
                </a:lnTo>
                <a:lnTo>
                  <a:pt x="720715" y="401157"/>
                </a:lnTo>
                <a:lnTo>
                  <a:pt x="753102" y="458121"/>
                </a:lnTo>
                <a:lnTo>
                  <a:pt x="781106" y="517723"/>
                </a:lnTo>
                <a:lnTo>
                  <a:pt x="804507" y="579746"/>
                </a:lnTo>
                <a:lnTo>
                  <a:pt x="823087" y="643971"/>
                </a:lnTo>
                <a:lnTo>
                  <a:pt x="836629" y="710180"/>
                </a:lnTo>
                <a:lnTo>
                  <a:pt x="844914" y="778154"/>
                </a:lnTo>
                <a:lnTo>
                  <a:pt x="847724" y="847677"/>
                </a:lnTo>
                <a:close/>
              </a:path>
            </a:pathLst>
          </a:custGeom>
          <a:solidFill>
            <a:srgbClr val="2F4F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224250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6"/>
            <a:ext cx="18287999" cy="10286999"/>
          </a:xfrm>
          <a:custGeom>
            <a:avLst/>
            <a:gdLst/>
            <a:ahLst/>
            <a:cxnLst/>
            <a:rect l="l" t="t" r="r" b="b"/>
            <a:pathLst>
              <a:path w="18287999" h="10286999">
                <a:moveTo>
                  <a:pt x="18287999" y="0"/>
                </a:moveTo>
                <a:lnTo>
                  <a:pt x="0" y="0"/>
                </a:lnTo>
                <a:lnTo>
                  <a:pt x="0" y="10286993"/>
                </a:lnTo>
                <a:lnTo>
                  <a:pt x="18287999" y="10286993"/>
                </a:lnTo>
                <a:lnTo>
                  <a:pt x="18287999" y="0"/>
                </a:lnTo>
                <a:close/>
              </a:path>
            </a:pathLst>
          </a:custGeom>
          <a:solidFill>
            <a:srgbClr val="EFD0A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95399" y="2628900"/>
            <a:ext cx="11353801" cy="480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spcBef>
                <a:spcPts val="360"/>
              </a:spcBef>
            </a:pP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</a:t>
            </a:r>
            <a:r>
              <a:rPr lang="en-US" sz="3200" dirty="0" err="1" smtClean="0">
                <a:solidFill>
                  <a:srgbClr val="104C41"/>
                </a:solidFill>
                <a:latin typeface="Comic Sans MS" pitchFamily="66" charset="0"/>
              </a:rPr>
              <a:t>encerita</a:t>
            </a:r>
            <a:r>
              <a:rPr lang="en-US" sz="3200" dirty="0" smtClean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mengemukakan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arti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pentingnya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bersikap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jujur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melalui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petuah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tokoh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Ki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Martalegawa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Ki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Demang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Balaraja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kepada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Ranggana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.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Ranggana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yang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telah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diminta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cincinnya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oleh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Ki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Martalegawa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dianjurkan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untuk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secara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terus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terang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menceritakan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hal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yang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dialaminya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kepada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Ki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Demang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.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Demikian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pula Ki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Demang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mendesak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Ranggana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untuk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tidak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menutupnutupi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hal-hal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tidak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baik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yang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telah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104C41"/>
                </a:solidFill>
                <a:latin typeface="Comic Sans MS" pitchFamily="66" charset="0"/>
              </a:rPr>
              <a:t>dilakukannya</a:t>
            </a:r>
            <a:r>
              <a:rPr lang="en-US" sz="3200" dirty="0" smtClean="0">
                <a:solidFill>
                  <a:srgbClr val="104C41"/>
                </a:solidFill>
                <a:latin typeface="Comic Sans MS" pitchFamily="66" charset="0"/>
              </a:rPr>
              <a:t>.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</a:t>
            </a:r>
            <a:r>
              <a:rPr lang="en-US" sz="3200" dirty="0" err="1" smtClean="0">
                <a:solidFill>
                  <a:srgbClr val="104C41"/>
                </a:solidFill>
                <a:latin typeface="Comic Sans MS" pitchFamily="66" charset="0"/>
              </a:rPr>
              <a:t>esan</a:t>
            </a:r>
            <a:r>
              <a:rPr lang="en-US" sz="3200" dirty="0" smtClean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moral </a:t>
            </a:r>
            <a:r>
              <a:rPr lang="en-US" sz="3200" dirty="0" smtClean="0">
                <a:solidFill>
                  <a:srgbClr val="104C41"/>
                </a:solidFill>
                <a:latin typeface="Comic Sans MS" pitchFamily="66" charset="0"/>
              </a:rPr>
              <a:t>yang </a:t>
            </a:r>
            <a:r>
              <a:rPr lang="en-US" sz="3200" dirty="0" err="1" smtClean="0">
                <a:solidFill>
                  <a:srgbClr val="104C41"/>
                </a:solidFill>
                <a:latin typeface="Comic Sans MS" pitchFamily="66" charset="0"/>
              </a:rPr>
              <a:t>disampaikan</a:t>
            </a:r>
            <a:r>
              <a:rPr lang="en-US" sz="3200" dirty="0" smtClean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104C41"/>
                </a:solidFill>
                <a:latin typeface="Comic Sans MS" pitchFamily="66" charset="0"/>
              </a:rPr>
              <a:t>pada</a:t>
            </a:r>
            <a:r>
              <a:rPr lang="en-US" sz="3200" dirty="0" smtClean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104C41"/>
                </a:solidFill>
                <a:latin typeface="Comic Sans MS" pitchFamily="66" charset="0"/>
              </a:rPr>
              <a:t>teks</a:t>
            </a:r>
            <a:r>
              <a:rPr lang="en-US" sz="3200" dirty="0" smtClean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cerita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rakyat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RPDB,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kejujuran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memang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merupakan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modal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penting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yang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harus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diperhatikan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dalam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pembentukan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kepribadian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seorang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104C41"/>
                </a:solidFill>
                <a:latin typeface="Comic Sans MS" pitchFamily="66" charset="0"/>
              </a:rPr>
              <a:t>anak</a:t>
            </a:r>
            <a:r>
              <a:rPr lang="en-US" sz="3200" dirty="0">
                <a:solidFill>
                  <a:srgbClr val="104C41"/>
                </a:solidFill>
                <a:latin typeface="Comic Sans MS" pitchFamily="66" charset="0"/>
              </a:rPr>
              <a:t>. </a:t>
            </a:r>
            <a:endParaRPr lang="en-US" sz="3200" b="1" i="1" dirty="0" smtClean="0">
              <a:solidFill>
                <a:srgbClr val="2F4F49"/>
              </a:solidFill>
              <a:latin typeface="Comic Sans MS" pitchFamily="66" charset="0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58669" y="3648245"/>
            <a:ext cx="1021868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65336" y="3648245"/>
            <a:ext cx="1536529" cy="914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endParaRPr sz="7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34800" y="2776923"/>
            <a:ext cx="4639454" cy="1173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0401" algn="ctr">
              <a:lnSpc>
                <a:spcPts val="2540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28699" y="4422389"/>
            <a:ext cx="4726927" cy="86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3"/>
              </a:spcBef>
            </a:pPr>
            <a:endParaRPr sz="650"/>
          </a:p>
        </p:txBody>
      </p:sp>
      <p:sp>
        <p:nvSpPr>
          <p:cNvPr id="3" name="TextBox 2"/>
          <p:cNvSpPr txBox="1"/>
          <p:nvPr/>
        </p:nvSpPr>
        <p:spPr>
          <a:xfrm>
            <a:off x="4953000" y="1205925"/>
            <a:ext cx="11421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360"/>
              </a:spcBef>
            </a:pPr>
            <a:r>
              <a:rPr lang="en-US" sz="3200" b="1" dirty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3</a:t>
            </a:r>
            <a:r>
              <a:rPr lang="en-US" sz="3600" b="1" dirty="0" smtClean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. </a:t>
            </a:r>
            <a:r>
              <a:rPr lang="en-US" sz="3600" b="1" dirty="0" err="1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Mengajarkan</a:t>
            </a:r>
            <a:r>
              <a:rPr lang="en-US" sz="3600" b="1" dirty="0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3600" b="1" dirty="0" err="1">
                <a:solidFill>
                  <a:srgbClr val="2F4F49"/>
                </a:solidFill>
                <a:latin typeface="Comic Sans MS" pitchFamily="66" charset="0"/>
                <a:cs typeface="Times New Roman"/>
              </a:rPr>
              <a:t>kejujuran</a:t>
            </a:r>
            <a:endParaRPr lang="en-US" sz="2000" dirty="0"/>
          </a:p>
        </p:txBody>
      </p:sp>
      <p:sp>
        <p:nvSpPr>
          <p:cNvPr id="15" name="object 3"/>
          <p:cNvSpPr/>
          <p:nvPr/>
        </p:nvSpPr>
        <p:spPr>
          <a:xfrm>
            <a:off x="11315702" y="5334756"/>
            <a:ext cx="13373098" cy="6742944"/>
          </a:xfrm>
          <a:custGeom>
            <a:avLst/>
            <a:gdLst/>
            <a:ahLst/>
            <a:cxnLst/>
            <a:rect l="l" t="t" r="r" b="b"/>
            <a:pathLst>
              <a:path w="18554698" h="9277275">
                <a:moveTo>
                  <a:pt x="9733509" y="18432"/>
                </a:moveTo>
                <a:lnTo>
                  <a:pt x="9277497" y="0"/>
                </a:lnTo>
                <a:lnTo>
                  <a:pt x="8516600" y="30754"/>
                </a:lnTo>
                <a:lnTo>
                  <a:pt x="7772642" y="121424"/>
                </a:lnTo>
                <a:lnTo>
                  <a:pt x="7048012" y="269624"/>
                </a:lnTo>
                <a:lnTo>
                  <a:pt x="6345096" y="472965"/>
                </a:lnTo>
                <a:lnTo>
                  <a:pt x="5666282" y="729059"/>
                </a:lnTo>
                <a:lnTo>
                  <a:pt x="5013959" y="1035519"/>
                </a:lnTo>
                <a:lnTo>
                  <a:pt x="4390514" y="1389957"/>
                </a:lnTo>
                <a:lnTo>
                  <a:pt x="3798334" y="1789986"/>
                </a:lnTo>
                <a:lnTo>
                  <a:pt x="3239807" y="2233218"/>
                </a:lnTo>
                <a:lnTo>
                  <a:pt x="2717321" y="2717264"/>
                </a:lnTo>
                <a:lnTo>
                  <a:pt x="2233264" y="3239738"/>
                </a:lnTo>
                <a:lnTo>
                  <a:pt x="1790023" y="3798252"/>
                </a:lnTo>
                <a:lnTo>
                  <a:pt x="1389985" y="4390418"/>
                </a:lnTo>
                <a:lnTo>
                  <a:pt x="1035540" y="5013849"/>
                </a:lnTo>
                <a:lnTo>
                  <a:pt x="729073" y="5666156"/>
                </a:lnTo>
                <a:lnTo>
                  <a:pt x="472974" y="6344952"/>
                </a:lnTo>
                <a:lnTo>
                  <a:pt x="324589" y="6857870"/>
                </a:lnTo>
                <a:lnTo>
                  <a:pt x="9733509" y="6857870"/>
                </a:lnTo>
                <a:lnTo>
                  <a:pt x="9733509" y="18432"/>
                </a:lnTo>
                <a:close/>
              </a:path>
            </a:pathLst>
          </a:custGeom>
          <a:solidFill>
            <a:srgbClr val="2B41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1"/>
          <p:cNvSpPr/>
          <p:nvPr/>
        </p:nvSpPr>
        <p:spPr>
          <a:xfrm rot="5400000">
            <a:off x="1231761" y="-1292865"/>
            <a:ext cx="1938547" cy="4448077"/>
          </a:xfrm>
          <a:custGeom>
            <a:avLst/>
            <a:gdLst/>
            <a:ahLst/>
            <a:cxnLst/>
            <a:rect l="l" t="t" r="r" b="b"/>
            <a:pathLst>
              <a:path w="847724" h="1695327">
                <a:moveTo>
                  <a:pt x="847724" y="847677"/>
                </a:moveTo>
                <a:lnTo>
                  <a:pt x="844914" y="917197"/>
                </a:lnTo>
                <a:lnTo>
                  <a:pt x="836629" y="985169"/>
                </a:lnTo>
                <a:lnTo>
                  <a:pt x="823087" y="1051375"/>
                </a:lnTo>
                <a:lnTo>
                  <a:pt x="804507" y="1115598"/>
                </a:lnTo>
                <a:lnTo>
                  <a:pt x="781106" y="1177618"/>
                </a:lnTo>
                <a:lnTo>
                  <a:pt x="753102" y="1237218"/>
                </a:lnTo>
                <a:lnTo>
                  <a:pt x="720715" y="1294180"/>
                </a:lnTo>
                <a:lnTo>
                  <a:pt x="684162" y="1348285"/>
                </a:lnTo>
                <a:lnTo>
                  <a:pt x="643661" y="1399316"/>
                </a:lnTo>
                <a:lnTo>
                  <a:pt x="599430" y="1447054"/>
                </a:lnTo>
                <a:lnTo>
                  <a:pt x="551688" y="1491281"/>
                </a:lnTo>
                <a:lnTo>
                  <a:pt x="500653" y="1531778"/>
                </a:lnTo>
                <a:lnTo>
                  <a:pt x="446543" y="1568328"/>
                </a:lnTo>
                <a:lnTo>
                  <a:pt x="389576" y="1600713"/>
                </a:lnTo>
                <a:lnTo>
                  <a:pt x="329971" y="1628714"/>
                </a:lnTo>
                <a:lnTo>
                  <a:pt x="267945" y="1652113"/>
                </a:lnTo>
                <a:lnTo>
                  <a:pt x="203717" y="1670692"/>
                </a:lnTo>
                <a:lnTo>
                  <a:pt x="137504" y="1684233"/>
                </a:lnTo>
                <a:lnTo>
                  <a:pt x="69526" y="1692517"/>
                </a:lnTo>
                <a:lnTo>
                  <a:pt x="0" y="1695327"/>
                </a:lnTo>
                <a:lnTo>
                  <a:pt x="0" y="0"/>
                </a:lnTo>
                <a:lnTo>
                  <a:pt x="69526" y="2810"/>
                </a:lnTo>
                <a:lnTo>
                  <a:pt x="137504" y="11094"/>
                </a:lnTo>
                <a:lnTo>
                  <a:pt x="203717" y="24635"/>
                </a:lnTo>
                <a:lnTo>
                  <a:pt x="267945" y="43215"/>
                </a:lnTo>
                <a:lnTo>
                  <a:pt x="329971" y="66614"/>
                </a:lnTo>
                <a:lnTo>
                  <a:pt x="389576" y="94616"/>
                </a:lnTo>
                <a:lnTo>
                  <a:pt x="446543" y="127001"/>
                </a:lnTo>
                <a:lnTo>
                  <a:pt x="500653" y="163552"/>
                </a:lnTo>
                <a:lnTo>
                  <a:pt x="551688" y="204051"/>
                </a:lnTo>
                <a:lnTo>
                  <a:pt x="599430" y="248279"/>
                </a:lnTo>
                <a:lnTo>
                  <a:pt x="643661" y="296018"/>
                </a:lnTo>
                <a:lnTo>
                  <a:pt x="684162" y="347050"/>
                </a:lnTo>
                <a:lnTo>
                  <a:pt x="720715" y="401157"/>
                </a:lnTo>
                <a:lnTo>
                  <a:pt x="753102" y="458121"/>
                </a:lnTo>
                <a:lnTo>
                  <a:pt x="781106" y="517723"/>
                </a:lnTo>
                <a:lnTo>
                  <a:pt x="804507" y="579746"/>
                </a:lnTo>
                <a:lnTo>
                  <a:pt x="823087" y="643971"/>
                </a:lnTo>
                <a:lnTo>
                  <a:pt x="836629" y="710180"/>
                </a:lnTo>
                <a:lnTo>
                  <a:pt x="844914" y="778154"/>
                </a:lnTo>
                <a:lnTo>
                  <a:pt x="847724" y="847677"/>
                </a:lnTo>
                <a:close/>
              </a:path>
            </a:pathLst>
          </a:custGeom>
          <a:solidFill>
            <a:srgbClr val="2F4F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037392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</TotalTime>
  <Words>635</Words>
  <Application>Microsoft Office PowerPoint</Application>
  <PresentationFormat>Custom</PresentationFormat>
  <Paragraphs>47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52</cp:revision>
  <dcterms:modified xsi:type="dcterms:W3CDTF">2021-10-30T15:59:08Z</dcterms:modified>
</cp:coreProperties>
</file>