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5"/>
  </p:notesMasterIdLst>
  <p:sldIdLst>
    <p:sldId id="256" r:id="rId2"/>
    <p:sldId id="259" r:id="rId3"/>
    <p:sldId id="260" r:id="rId4"/>
    <p:sldId id="264" r:id="rId5"/>
    <p:sldId id="266" r:id="rId6"/>
    <p:sldId id="280" r:id="rId7"/>
    <p:sldId id="287" r:id="rId8"/>
    <p:sldId id="292" r:id="rId9"/>
    <p:sldId id="293" r:id="rId10"/>
    <p:sldId id="294" r:id="rId11"/>
    <p:sldId id="295" r:id="rId12"/>
    <p:sldId id="290" r:id="rId13"/>
    <p:sldId id="29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DFE675C-75C1-41C4-B2B1-B59301747D89}">
  <a:tblStyle styleId="{BDFE675C-75C1-41C4-B2B1-B59301747D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46903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8b8338ba2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8b8338ba29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g8bca512db4_0_1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3" name="Google Shape;1123;g8bca512db4_0_1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g8bca512db4_0_1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3" name="Google Shape;1223;g8bca512db4_0_1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Google Shape;2218;g8bca512db4_0_4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9" name="Google Shape;2219;g8bca512db4_0_4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Google Shape;2218;g8bca512db4_0_4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9" name="Google Shape;2219;g8bca512db4_0_4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3F3F3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4F9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1pPr>
            <a:lvl2pPr marL="914400" lvl="1" indent="-304800" rtl="0">
              <a:spcBef>
                <a:spcPts val="5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CUSTOM_3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087300" cy="145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5703898" y="86720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5703898" y="285655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906900" y="285655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906900" y="326335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5703900" y="326335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5703900" y="128980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5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3223200" y="1570950"/>
            <a:ext cx="2697600" cy="200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061575" y="1371025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rgbClr val="EEEEEE">
                <a:alpha val="47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4824600" cy="9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9" r:id="rId6"/>
    <p:sldLayoutId id="2147483660" r:id="rId7"/>
    <p:sldLayoutId id="2147483665" r:id="rId8"/>
    <p:sldLayoutId id="214748367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9"/>
          <p:cNvSpPr txBox="1">
            <a:spLocks noGrp="1"/>
          </p:cNvSpPr>
          <p:nvPr>
            <p:ph type="ctrTitle"/>
          </p:nvPr>
        </p:nvSpPr>
        <p:spPr>
          <a:xfrm>
            <a:off x="2362200" y="19621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latin typeface="Hobo Std" pitchFamily="34" charset="0"/>
              </a:rPr>
              <a:t>Pendekatan Intertekstual dan Praktik Analisis</a:t>
            </a:r>
            <a:endParaRPr sz="2000" dirty="0">
              <a:latin typeface="Hobo Std" pitchFamily="34" charset="0"/>
            </a:endParaRPr>
          </a:p>
        </p:txBody>
      </p:sp>
      <p:cxnSp>
        <p:nvCxnSpPr>
          <p:cNvPr id="793" name="Google Shape;793;p29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29"/>
          <p:cNvSpPr/>
          <p:nvPr/>
        </p:nvSpPr>
        <p:spPr>
          <a:xfrm rot="489382">
            <a:off x="6587619" y="458135"/>
            <a:ext cx="932338" cy="512411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6" name="Google Shape;806;p29"/>
          <p:cNvGrpSpPr/>
          <p:nvPr/>
        </p:nvGrpSpPr>
        <p:grpSpPr>
          <a:xfrm rot="6705569">
            <a:off x="797958" y="1349623"/>
            <a:ext cx="806638" cy="421735"/>
            <a:chOff x="1822875" y="1377000"/>
            <a:chExt cx="548075" cy="286550"/>
          </a:xfrm>
        </p:grpSpPr>
        <p:sp>
          <p:nvSpPr>
            <p:cNvPr id="807" name="Google Shape;807;p2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8" name="image1.png" descr="C:\Users\user\Documents\Indah K\UMJ\UMJ 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295400" cy="1219200"/>
          </a:xfrm>
          <a:prstGeom prst="rect">
            <a:avLst/>
          </a:prstGeom>
        </p:spPr>
      </p:pic>
      <p:pic>
        <p:nvPicPr>
          <p:cNvPr id="29" name="Picture 28" descr="unna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925" y="0"/>
            <a:ext cx="1362075" cy="1684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>
            <a:off x="971599" y="339502"/>
            <a:ext cx="5184577" cy="484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000" dirty="0">
                <a:latin typeface="Tekton Pro" pitchFamily="34" charset="0"/>
              </a:rPr>
              <a:t>4</a:t>
            </a:r>
            <a:r>
              <a:rPr lang="en-US" sz="2000" dirty="0" smtClean="0">
                <a:latin typeface="Tekton Pro" pitchFamily="34" charset="0"/>
              </a:rPr>
              <a:t>. </a:t>
            </a:r>
            <a:r>
              <a:rPr lang="en-US" sz="2000" dirty="0" err="1" smtClean="0">
                <a:latin typeface="Tekton Pro" pitchFamily="34" charset="0"/>
                <a:sym typeface="Muli"/>
              </a:rPr>
              <a:t>Kemiripan</a:t>
            </a:r>
            <a:r>
              <a:rPr lang="en-US" sz="2000" dirty="0" smtClean="0">
                <a:latin typeface="Tekton Pro" pitchFamily="34" charset="0"/>
                <a:sym typeface="Muli"/>
              </a:rPr>
              <a:t> </a:t>
            </a:r>
            <a:r>
              <a:rPr lang="en-US" sz="2000" dirty="0" err="1" smtClean="0">
                <a:latin typeface="Tekton Pro" pitchFamily="34" charset="0"/>
                <a:sym typeface="Muli"/>
              </a:rPr>
              <a:t>Sudut</a:t>
            </a:r>
            <a:r>
              <a:rPr lang="en-US" sz="2000" dirty="0" smtClean="0">
                <a:latin typeface="Tekton Pro" pitchFamily="34" charset="0"/>
                <a:sym typeface="Muli"/>
              </a:rPr>
              <a:t> Pandang</a:t>
            </a:r>
            <a:endParaRPr sz="2000" dirty="0">
              <a:latin typeface="Tekton Pro" pitchFamily="34" charset="0"/>
              <a:sym typeface="Muli"/>
            </a:endParaRPr>
          </a:p>
        </p:txBody>
      </p:sp>
      <p:grpSp>
        <p:nvGrpSpPr>
          <p:cNvPr id="3178" name="Google Shape;3178;p60"/>
          <p:cNvGrpSpPr/>
          <p:nvPr/>
        </p:nvGrpSpPr>
        <p:grpSpPr>
          <a:xfrm flipH="1">
            <a:off x="1187624" y="4573761"/>
            <a:ext cx="1639616" cy="176025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7450502" y="1652462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7037115" y="4677709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6652" y="1131590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/>
              <a:t>“</a:t>
            </a:r>
            <a:r>
              <a:rPr lang="en-US" i="1" dirty="0" err="1"/>
              <a:t>Nyam</a:t>
            </a:r>
            <a:r>
              <a:rPr lang="en-US" i="1" dirty="0"/>
              <a:t> .., </a:t>
            </a:r>
            <a:r>
              <a:rPr lang="en-US" i="1" dirty="0" err="1"/>
              <a:t>beneran</a:t>
            </a:r>
            <a:r>
              <a:rPr lang="en-US" i="1" dirty="0"/>
              <a:t>, </a:t>
            </a:r>
            <a:r>
              <a:rPr lang="en-US" i="1" dirty="0" err="1"/>
              <a:t>deh</a:t>
            </a:r>
            <a:r>
              <a:rPr lang="en-US" i="1" dirty="0"/>
              <a:t>! </a:t>
            </a:r>
            <a:r>
              <a:rPr lang="en-US" i="1" dirty="0" err="1"/>
              <a:t>Rasanya</a:t>
            </a:r>
            <a:r>
              <a:rPr lang="en-US" i="1" dirty="0"/>
              <a:t> </a:t>
            </a:r>
            <a:r>
              <a:rPr lang="en-US" i="1" dirty="0" err="1"/>
              <a:t>enak</a:t>
            </a:r>
            <a:r>
              <a:rPr lang="en-US" i="1" dirty="0"/>
              <a:t> </a:t>
            </a:r>
            <a:r>
              <a:rPr lang="en-US" i="1" dirty="0" err="1"/>
              <a:t>banget</a:t>
            </a:r>
            <a:r>
              <a:rPr lang="en-US" i="1" dirty="0"/>
              <a:t>!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bisa</a:t>
            </a:r>
            <a:r>
              <a:rPr lang="en-US" i="1" dirty="0"/>
              <a:t> </a:t>
            </a:r>
            <a:r>
              <a:rPr lang="en-US" i="1" dirty="0" err="1"/>
              <a:t>makan</a:t>
            </a:r>
            <a:r>
              <a:rPr lang="en-US" i="1" dirty="0"/>
              <a:t> </a:t>
            </a:r>
            <a:r>
              <a:rPr lang="en-US" i="1" dirty="0" err="1"/>
              <a:t>dua</a:t>
            </a:r>
            <a:r>
              <a:rPr lang="en-US" i="1" dirty="0"/>
              <a:t> </a:t>
            </a:r>
            <a:r>
              <a:rPr lang="en-US" i="1" dirty="0" err="1"/>
              <a:t>puluh</a:t>
            </a:r>
            <a:r>
              <a:rPr lang="en-US" i="1" dirty="0"/>
              <a:t> sandwich 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rasanya</a:t>
            </a:r>
            <a:r>
              <a:rPr lang="en-US" i="1" dirty="0"/>
              <a:t> </a:t>
            </a:r>
            <a:r>
              <a:rPr lang="en-US" i="1" dirty="0" err="1"/>
              <a:t>enak</a:t>
            </a:r>
            <a:r>
              <a:rPr lang="en-US" i="1" dirty="0"/>
              <a:t> </a:t>
            </a:r>
            <a:r>
              <a:rPr lang="en-US" i="1" dirty="0" err="1"/>
              <a:t>banget</a:t>
            </a:r>
            <a:r>
              <a:rPr lang="en-US" i="1" dirty="0"/>
              <a:t> kayak </a:t>
            </a:r>
            <a:r>
              <a:rPr lang="en-US" i="1" dirty="0" err="1"/>
              <a:t>gini</a:t>
            </a:r>
            <a:r>
              <a:rPr lang="en-US" i="1" dirty="0"/>
              <a:t>!!!” </a:t>
            </a:r>
            <a:r>
              <a:rPr lang="en-US" i="1" dirty="0" err="1"/>
              <a:t>seru</a:t>
            </a:r>
            <a:r>
              <a:rPr lang="en-US" i="1" dirty="0"/>
              <a:t> </a:t>
            </a:r>
            <a:r>
              <a:rPr lang="en-US" i="1" dirty="0" err="1"/>
              <a:t>Shakira</a:t>
            </a:r>
            <a:r>
              <a:rPr lang="en-US" i="1" dirty="0"/>
              <a:t>.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tersenyum</a:t>
            </a:r>
            <a:r>
              <a:rPr lang="en-US" i="1" dirty="0"/>
              <a:t> </a:t>
            </a:r>
            <a:r>
              <a:rPr lang="en-US" i="1" dirty="0" err="1"/>
              <a:t>sekarang</a:t>
            </a:r>
            <a:r>
              <a:rPr lang="en-US" i="1" dirty="0"/>
              <a:t> , </a:t>
            </a:r>
            <a:r>
              <a:rPr lang="en-US" i="1" dirty="0" err="1"/>
              <a:t>giliran</a:t>
            </a:r>
            <a:r>
              <a:rPr lang="en-US" i="1" dirty="0"/>
              <a:t> hot dog </a:t>
            </a:r>
            <a:r>
              <a:rPr lang="en-US" i="1" dirty="0" err="1"/>
              <a:t>keju</a:t>
            </a:r>
            <a:r>
              <a:rPr lang="en-US" i="1" dirty="0"/>
              <a:t> </a:t>
            </a:r>
            <a:r>
              <a:rPr lang="en-US" i="1" dirty="0" err="1"/>
              <a:t>buatan</a:t>
            </a:r>
            <a:r>
              <a:rPr lang="en-US" i="1" dirty="0"/>
              <a:t> </a:t>
            </a:r>
            <a:r>
              <a:rPr lang="en-US" i="1" dirty="0" err="1"/>
              <a:t>Nayra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Nayla</a:t>
            </a:r>
            <a:r>
              <a:rPr lang="en-US" i="1" dirty="0"/>
              <a:t> yang </a:t>
            </a:r>
            <a:r>
              <a:rPr lang="en-US" i="1" dirty="0" err="1"/>
              <a:t>kulahap</a:t>
            </a:r>
            <a:r>
              <a:rPr lang="en-US" i="1" dirty="0" smtClean="0"/>
              <a:t>. (</a:t>
            </a:r>
            <a:r>
              <a:rPr lang="en-US" i="1" dirty="0" err="1" smtClean="0"/>
              <a:t>Cerita</a:t>
            </a:r>
            <a:r>
              <a:rPr lang="en-US" i="1" dirty="0" smtClean="0"/>
              <a:t> The Magic Book).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60774" y="2715766"/>
            <a:ext cx="44913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/>
              <a:t>Aku</a:t>
            </a:r>
            <a:r>
              <a:rPr lang="en-US" i="1" dirty="0"/>
              <a:t> pun </a:t>
            </a:r>
            <a:r>
              <a:rPr lang="en-US" i="1" dirty="0" err="1"/>
              <a:t>kembali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</a:t>
            </a:r>
            <a:r>
              <a:rPr lang="en-US" i="1" dirty="0" err="1"/>
              <a:t>kamar</a:t>
            </a:r>
            <a:r>
              <a:rPr lang="en-US" i="1" dirty="0"/>
              <a:t>. </a:t>
            </a:r>
            <a:r>
              <a:rPr lang="en-US" i="1" dirty="0" err="1"/>
              <a:t>Tiba-tiba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ide. </a:t>
            </a:r>
            <a:r>
              <a:rPr lang="en-US" i="1" dirty="0" err="1"/>
              <a:t>Bagaimana</a:t>
            </a:r>
            <a:r>
              <a:rPr lang="en-US" i="1" dirty="0"/>
              <a:t> 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meminta</a:t>
            </a:r>
            <a:r>
              <a:rPr lang="en-US" i="1" dirty="0"/>
              <a:t> mama </a:t>
            </a:r>
            <a:r>
              <a:rPr lang="en-US" i="1" dirty="0" err="1"/>
              <a:t>mengajariku</a:t>
            </a:r>
            <a:r>
              <a:rPr lang="en-US" i="1" dirty="0"/>
              <a:t> </a:t>
            </a:r>
            <a:r>
              <a:rPr lang="en-US" i="1" dirty="0" err="1"/>
              <a:t>cara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kue</a:t>
            </a:r>
            <a:r>
              <a:rPr lang="en-US" i="1" dirty="0"/>
              <a:t> </a:t>
            </a:r>
            <a:r>
              <a:rPr lang="en-US" i="1" dirty="0" err="1"/>
              <a:t>pukis</a:t>
            </a:r>
            <a:r>
              <a:rPr lang="en-US" i="1" dirty="0"/>
              <a:t>? 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mahir</a:t>
            </a:r>
            <a:r>
              <a:rPr lang="en-US" i="1" dirty="0"/>
              <a:t> </a:t>
            </a:r>
            <a:r>
              <a:rPr lang="en-US" i="1" dirty="0" err="1"/>
              <a:t>memasak</a:t>
            </a:r>
            <a:r>
              <a:rPr lang="en-US" i="1" dirty="0"/>
              <a:t> </a:t>
            </a:r>
            <a:r>
              <a:rPr lang="en-US" i="1" dirty="0" err="1"/>
              <a:t>kue</a:t>
            </a:r>
            <a:r>
              <a:rPr lang="en-US" i="1" dirty="0"/>
              <a:t> </a:t>
            </a:r>
            <a:r>
              <a:rPr lang="en-US" i="1" dirty="0" err="1"/>
              <a:t>pukis</a:t>
            </a:r>
            <a:r>
              <a:rPr lang="en-US" i="1" dirty="0"/>
              <a:t>,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perlu</a:t>
            </a:r>
            <a:r>
              <a:rPr lang="en-US" i="1" dirty="0"/>
              <a:t> </a:t>
            </a:r>
            <a:r>
              <a:rPr lang="en-US" i="1" dirty="0" err="1"/>
              <a:t>merepotkan</a:t>
            </a:r>
            <a:r>
              <a:rPr lang="en-US" i="1" dirty="0"/>
              <a:t> mama.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begitu</a:t>
            </a:r>
            <a:r>
              <a:rPr lang="en-US" i="1" dirty="0"/>
              <a:t>,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juga</a:t>
            </a:r>
            <a:r>
              <a:rPr lang="en-US" i="1" dirty="0"/>
              <a:t> </a:t>
            </a:r>
            <a:r>
              <a:rPr lang="en-US" i="1" dirty="0" err="1"/>
              <a:t>bisa</a:t>
            </a:r>
            <a:r>
              <a:rPr lang="en-US" i="1" dirty="0"/>
              <a:t> </a:t>
            </a:r>
            <a:r>
              <a:rPr lang="en-US" i="1" dirty="0" err="1"/>
              <a:t>menjadi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mandiri</a:t>
            </a:r>
            <a:r>
              <a:rPr lang="en-US" i="1" dirty="0"/>
              <a:t>. </a:t>
            </a:r>
            <a:r>
              <a:rPr lang="en-US" i="1" dirty="0" smtClean="0"/>
              <a:t>(</a:t>
            </a:r>
            <a:r>
              <a:rPr lang="en-US" i="1" dirty="0" err="1" smtClean="0"/>
              <a:t>Cerita</a:t>
            </a:r>
            <a:r>
              <a:rPr lang="en-US" i="1" dirty="0" smtClean="0"/>
              <a:t> </a:t>
            </a:r>
            <a:r>
              <a:rPr lang="en-US" i="1" dirty="0" err="1" smtClean="0"/>
              <a:t>Aku</a:t>
            </a:r>
            <a:r>
              <a:rPr lang="en-US" i="1" dirty="0" smtClean="0"/>
              <a:t> </a:t>
            </a:r>
            <a:r>
              <a:rPr lang="en-US" i="1" dirty="0" err="1" smtClean="0"/>
              <a:t>Sayang</a:t>
            </a:r>
            <a:r>
              <a:rPr lang="en-US" i="1" dirty="0" smtClean="0"/>
              <a:t> Mama).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5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>
            <a:off x="827584" y="215137"/>
            <a:ext cx="5529413" cy="484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lnSpc>
                <a:spcPct val="100000"/>
              </a:lnSpc>
              <a:buClr>
                <a:schemeClr val="dk2"/>
              </a:buClr>
              <a:buSzPts val="1100"/>
              <a:buNone/>
            </a:pPr>
            <a:r>
              <a:rPr lang="en-US" sz="2000" dirty="0" err="1">
                <a:latin typeface="Tekton Pro" pitchFamily="34" charset="0"/>
              </a:rPr>
              <a:t>Hubungan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err="1">
                <a:latin typeface="Tekton Pro" pitchFamily="34" charset="0"/>
              </a:rPr>
              <a:t>Intertekstual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err="1">
                <a:latin typeface="Tekton Pro" pitchFamily="34" charset="0"/>
              </a:rPr>
              <a:t>Dalam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err="1">
                <a:latin typeface="Tekton Pro" pitchFamily="34" charset="0"/>
              </a:rPr>
              <a:t>Cerita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err="1">
                <a:latin typeface="Tekton Pro" pitchFamily="34" charset="0"/>
              </a:rPr>
              <a:t>Anak</a:t>
            </a:r>
            <a:r>
              <a:rPr lang="en-US" sz="2000" dirty="0">
                <a:latin typeface="Tekton Pro" pitchFamily="34" charset="0"/>
              </a:rPr>
              <a:t> The Magic Book </a:t>
            </a:r>
            <a:r>
              <a:rPr lang="en-US" sz="2000" dirty="0" err="1">
                <a:latin typeface="Tekton Pro" pitchFamily="34" charset="0"/>
              </a:rPr>
              <a:t>Dengan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err="1">
                <a:latin typeface="Tekton Pro" pitchFamily="34" charset="0"/>
              </a:rPr>
              <a:t>Aku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err="1">
                <a:latin typeface="Tekton Pro" pitchFamily="34" charset="0"/>
              </a:rPr>
              <a:t>Sayang</a:t>
            </a:r>
            <a:r>
              <a:rPr lang="en-US" sz="2000" dirty="0">
                <a:latin typeface="Tekton Pro" pitchFamily="34" charset="0"/>
              </a:rPr>
              <a:t> Mama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000" dirty="0">
              <a:sym typeface="Muli"/>
            </a:endParaRPr>
          </a:p>
        </p:txBody>
      </p:sp>
      <p:grpSp>
        <p:nvGrpSpPr>
          <p:cNvPr id="3178" name="Google Shape;3178;p60"/>
          <p:cNvGrpSpPr/>
          <p:nvPr/>
        </p:nvGrpSpPr>
        <p:grpSpPr>
          <a:xfrm flipH="1">
            <a:off x="1187624" y="4573761"/>
            <a:ext cx="1639616" cy="176025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7450502" y="1652462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7037115" y="4677709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9289" y="1356128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1. </a:t>
            </a:r>
            <a:r>
              <a:rPr lang="en-US" dirty="0" err="1">
                <a:latin typeface="Tekton Pro" pitchFamily="34" charset="0"/>
              </a:rPr>
              <a:t>Konversi</a:t>
            </a:r>
            <a:r>
              <a:rPr lang="en-US" dirty="0">
                <a:latin typeface="Tekton Pro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671173"/>
            <a:ext cx="4491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ekton Pro" pitchFamily="34" charset="0"/>
              </a:rPr>
              <a:t>Perbandingan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digunakan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dalam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bentuk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intertekstual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untuk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cerita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anak</a:t>
            </a:r>
            <a:r>
              <a:rPr lang="en-US" dirty="0">
                <a:latin typeface="Tekton Pro" pitchFamily="34" charset="0"/>
              </a:rPr>
              <a:t> The Magic Book </a:t>
            </a:r>
            <a:r>
              <a:rPr lang="en-US" dirty="0" err="1">
                <a:latin typeface="Tekton Pro" pitchFamily="34" charset="0"/>
              </a:rPr>
              <a:t>dengan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cerita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anak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Aku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Sayang</a:t>
            </a:r>
            <a:r>
              <a:rPr lang="en-US" dirty="0">
                <a:latin typeface="Tekton Pro" pitchFamily="34" charset="0"/>
              </a:rPr>
              <a:t> Mama </a:t>
            </a:r>
            <a:r>
              <a:rPr lang="en-US" dirty="0" err="1">
                <a:latin typeface="Tekton Pro" pitchFamily="34" charset="0"/>
              </a:rPr>
              <a:t>merujuk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pada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peristiwa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dianggap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memiliki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hubungan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secara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intertekstual</a:t>
            </a:r>
            <a:r>
              <a:rPr lang="en-US" dirty="0">
                <a:latin typeface="Tekton Pro" pitchFamily="34" charset="0"/>
              </a:rPr>
              <a:t>. </a:t>
            </a:r>
            <a:r>
              <a:rPr lang="en-US" dirty="0" err="1">
                <a:latin typeface="Tekton Pro" pitchFamily="34" charset="0"/>
              </a:rPr>
              <a:t>Perbandingan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tersebut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dilakukan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dilihat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dari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keseluruhan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struktur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cerita</a:t>
            </a:r>
            <a:r>
              <a:rPr lang="en-US" dirty="0">
                <a:latin typeface="Tekton Pro" pitchFamily="34" charset="0"/>
              </a:rPr>
              <a:t>.</a:t>
            </a:r>
          </a:p>
          <a:p>
            <a:pPr algn="just"/>
            <a:endParaRPr lang="en-US" dirty="0"/>
          </a:p>
        </p:txBody>
      </p:sp>
      <p:grpSp>
        <p:nvGrpSpPr>
          <p:cNvPr id="30" name="Google Shape;3187;p60"/>
          <p:cNvGrpSpPr/>
          <p:nvPr/>
        </p:nvGrpSpPr>
        <p:grpSpPr>
          <a:xfrm rot="-899867">
            <a:off x="6542800" y="88824"/>
            <a:ext cx="783695" cy="738590"/>
            <a:chOff x="6525464" y="1900345"/>
            <a:chExt cx="563663" cy="531138"/>
          </a:xfrm>
        </p:grpSpPr>
        <p:sp>
          <p:nvSpPr>
            <p:cNvPr id="31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01689" y="3272085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2</a:t>
            </a:r>
            <a:r>
              <a:rPr lang="en-US" dirty="0" smtClean="0">
                <a:latin typeface="Tekton Pro" pitchFamily="34" charset="0"/>
              </a:rPr>
              <a:t>. </a:t>
            </a:r>
            <a:r>
              <a:rPr lang="en-US" dirty="0" err="1" smtClean="0">
                <a:latin typeface="Tekton Pro" pitchFamily="34" charset="0"/>
              </a:rPr>
              <a:t>Ekspansi</a:t>
            </a:r>
            <a:r>
              <a:rPr lang="en-US" dirty="0" smtClean="0">
                <a:latin typeface="Tekton Pro" pitchFamily="34" charset="0"/>
              </a:rPr>
              <a:t> </a:t>
            </a:r>
            <a:endParaRPr lang="en-US" dirty="0">
              <a:latin typeface="Tekton Pro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0734" y="3579862"/>
            <a:ext cx="4491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ekton Pro" pitchFamily="34" charset="0"/>
              </a:rPr>
              <a:t>Bentuk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ekspansi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menjadi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bukti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adalah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latar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tokoh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ada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pada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cerita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anak</a:t>
            </a:r>
            <a:r>
              <a:rPr lang="en-US" dirty="0">
                <a:latin typeface="Tekton Pro" pitchFamily="34" charset="0"/>
              </a:rPr>
              <a:t> The Magic Book </a:t>
            </a:r>
            <a:r>
              <a:rPr lang="en-US" dirty="0" err="1">
                <a:latin typeface="Tekton Pro" pitchFamily="34" charset="0"/>
              </a:rPr>
              <a:t>dan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Aku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Sayang</a:t>
            </a:r>
            <a:r>
              <a:rPr lang="en-US" dirty="0">
                <a:latin typeface="Tekton Pro" pitchFamily="34" charset="0"/>
              </a:rPr>
              <a:t> Mama. </a:t>
            </a:r>
          </a:p>
        </p:txBody>
      </p:sp>
    </p:spTree>
    <p:extLst>
      <p:ext uri="{BB962C8B-B14F-4D97-AF65-F5344CB8AC3E}">
        <p14:creationId xmlns="" xmlns:p14="http://schemas.microsoft.com/office/powerpoint/2010/main" val="4404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>
            <a:off x="539552" y="1169381"/>
            <a:ext cx="5309584" cy="3706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 smtClean="0">
                <a:sym typeface="Muli"/>
              </a:rPr>
              <a:t>	</a:t>
            </a:r>
            <a:endParaRPr sz="2000" dirty="0">
              <a:sym typeface="Muli"/>
            </a:endParaRPr>
          </a:p>
        </p:txBody>
      </p:sp>
      <p:grpSp>
        <p:nvGrpSpPr>
          <p:cNvPr id="3187" name="Google Shape;3187;p60"/>
          <p:cNvGrpSpPr/>
          <p:nvPr/>
        </p:nvGrpSpPr>
        <p:grpSpPr>
          <a:xfrm rot="-899867">
            <a:off x="7230473" y="322862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666177" y="4573825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187;p60"/>
          <p:cNvGrpSpPr/>
          <p:nvPr/>
        </p:nvGrpSpPr>
        <p:grpSpPr>
          <a:xfrm rot="-899867">
            <a:off x="693780" y="322863"/>
            <a:ext cx="783695" cy="738590"/>
            <a:chOff x="6525464" y="1900345"/>
            <a:chExt cx="563663" cy="531138"/>
          </a:xfrm>
        </p:grpSpPr>
        <p:sp>
          <p:nvSpPr>
            <p:cNvPr id="35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1017;p34"/>
          <p:cNvGrpSpPr/>
          <p:nvPr/>
        </p:nvGrpSpPr>
        <p:grpSpPr>
          <a:xfrm rot="9456294">
            <a:off x="6814441" y="4159157"/>
            <a:ext cx="2306042" cy="512923"/>
            <a:chOff x="7051300" y="3461525"/>
            <a:chExt cx="2305989" cy="512912"/>
          </a:xfrm>
        </p:grpSpPr>
        <p:sp>
          <p:nvSpPr>
            <p:cNvPr id="47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47864" y="699542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mudger LET" pitchFamily="2" charset="0"/>
              </a:rPr>
              <a:t>Kesimpulan</a:t>
            </a:r>
            <a:endParaRPr lang="en-US" sz="2400" dirty="0">
              <a:latin typeface="Smudger LE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529373"/>
            <a:ext cx="59094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ekton Pro" pitchFamily="34" charset="0"/>
              </a:rPr>
              <a:t>Setiap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teks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pasti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meiliki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hubungan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dengan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teks</a:t>
            </a:r>
            <a:r>
              <a:rPr lang="en-US" sz="2000" dirty="0">
                <a:latin typeface="Tekton Pro" pitchFamily="34" charset="0"/>
              </a:rPr>
              <a:t> </a:t>
            </a:r>
            <a:r>
              <a:rPr lang="en-US" sz="2000" dirty="0" smtClean="0">
                <a:latin typeface="Tekton Pro" pitchFamily="34" charset="0"/>
              </a:rPr>
              <a:t>lain, </a:t>
            </a:r>
            <a:r>
              <a:rPr lang="en-US" sz="2000" dirty="0" err="1" smtClean="0">
                <a:latin typeface="Tekton Pro" pitchFamily="34" charset="0"/>
              </a:rPr>
              <a:t>baik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secara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langsung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atau</a:t>
            </a:r>
            <a:r>
              <a:rPr lang="en-US" sz="2000" dirty="0" smtClean="0">
                <a:latin typeface="Tekton Pro" pitchFamily="34" charset="0"/>
              </a:rPr>
              <a:t> pun </a:t>
            </a:r>
            <a:r>
              <a:rPr lang="en-US" sz="2000" dirty="0" err="1" smtClean="0">
                <a:latin typeface="Tekton Pro" pitchFamily="34" charset="0"/>
              </a:rPr>
              <a:t>tidak</a:t>
            </a:r>
            <a:r>
              <a:rPr lang="en-US" sz="2000" dirty="0" smtClean="0">
                <a:latin typeface="Tekton Pro" pitchFamily="34" charset="0"/>
              </a:rPr>
              <a:t>. </a:t>
            </a:r>
            <a:r>
              <a:rPr lang="en-US" sz="2000" dirty="0" err="1" smtClean="0">
                <a:latin typeface="Tekton Pro" pitchFamily="34" charset="0"/>
              </a:rPr>
              <a:t>Berdasarkan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pada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pembacaan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intertekstualitas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terdapat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hubungan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antara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cerita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anak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i="1" dirty="0" smtClean="0">
                <a:latin typeface="Tekton Pro" pitchFamily="34" charset="0"/>
              </a:rPr>
              <a:t>The Magic Book </a:t>
            </a:r>
            <a:r>
              <a:rPr lang="en-US" sz="2000" dirty="0" err="1" smtClean="0">
                <a:latin typeface="Tekton Pro" pitchFamily="34" charset="0"/>
              </a:rPr>
              <a:t>karya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Qurrota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Aini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dengan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cerita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i="1" dirty="0" err="1" smtClean="0">
                <a:latin typeface="Tekton Pro" pitchFamily="34" charset="0"/>
              </a:rPr>
              <a:t>Aku</a:t>
            </a:r>
            <a:r>
              <a:rPr lang="en-US" sz="2000" i="1" dirty="0" smtClean="0">
                <a:latin typeface="Tekton Pro" pitchFamily="34" charset="0"/>
              </a:rPr>
              <a:t> </a:t>
            </a:r>
            <a:r>
              <a:rPr lang="en-US" sz="2000" i="1" dirty="0" err="1" smtClean="0">
                <a:latin typeface="Tekton Pro" pitchFamily="34" charset="0"/>
              </a:rPr>
              <a:t>Sayang</a:t>
            </a:r>
            <a:r>
              <a:rPr lang="en-US" sz="2000" i="1" dirty="0" smtClean="0">
                <a:latin typeface="Tekton Pro" pitchFamily="34" charset="0"/>
              </a:rPr>
              <a:t> Mama </a:t>
            </a:r>
            <a:r>
              <a:rPr lang="en-US" sz="2000" dirty="0" err="1" smtClean="0">
                <a:latin typeface="Tekton Pro" pitchFamily="34" charset="0"/>
              </a:rPr>
              <a:t>karya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Baiq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Shafira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Salsabila</a:t>
            </a:r>
            <a:r>
              <a:rPr lang="en-US" sz="2000" dirty="0" smtClean="0">
                <a:latin typeface="Tekton Pro" pitchFamily="34" charset="0"/>
              </a:rPr>
              <a:t>. </a:t>
            </a:r>
            <a:r>
              <a:rPr lang="en-US" sz="2000" dirty="0" err="1" smtClean="0">
                <a:latin typeface="Tekton Pro" pitchFamily="34" charset="0"/>
              </a:rPr>
              <a:t>Hubungan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intertekstual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dalam</a:t>
            </a:r>
            <a:r>
              <a:rPr lang="en-US" sz="2000" dirty="0" smtClean="0">
                <a:latin typeface="Tekton Pro" pitchFamily="34" charset="0"/>
              </a:rPr>
              <a:t> novel </a:t>
            </a:r>
            <a:r>
              <a:rPr lang="en-US" sz="2000" dirty="0" err="1" smtClean="0">
                <a:latin typeface="Tekton Pro" pitchFamily="34" charset="0"/>
              </a:rPr>
              <a:t>diwujudkan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dalam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bentuk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konversi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dan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ekspansi</a:t>
            </a:r>
            <a:r>
              <a:rPr lang="en-US" sz="2000" dirty="0" smtClean="0">
                <a:latin typeface="Tekton Pro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787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>
            <a:off x="539552" y="1169381"/>
            <a:ext cx="5309584" cy="3706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 smtClean="0">
                <a:sym typeface="Muli"/>
              </a:rPr>
              <a:t>	</a:t>
            </a:r>
            <a:endParaRPr sz="2000" dirty="0">
              <a:sym typeface="Muli"/>
            </a:endParaRPr>
          </a:p>
        </p:txBody>
      </p:sp>
      <p:grpSp>
        <p:nvGrpSpPr>
          <p:cNvPr id="3178" name="Google Shape;3178;p60"/>
          <p:cNvGrpSpPr/>
          <p:nvPr/>
        </p:nvGrpSpPr>
        <p:grpSpPr>
          <a:xfrm flipH="1">
            <a:off x="720000" y="938650"/>
            <a:ext cx="1639616" cy="176025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1" name="Google Shape;3181;p60"/>
          <p:cNvGrpSpPr/>
          <p:nvPr/>
        </p:nvGrpSpPr>
        <p:grpSpPr>
          <a:xfrm rot="20903469">
            <a:off x="2419459" y="1140742"/>
            <a:ext cx="3142889" cy="3133533"/>
            <a:chOff x="2334325" y="3469775"/>
            <a:chExt cx="1136500" cy="995125"/>
          </a:xfrm>
        </p:grpSpPr>
        <p:sp>
          <p:nvSpPr>
            <p:cNvPr id="3182" name="Google Shape;3182;p60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 err="1" smtClean="0"/>
                <a:t>Sekian</a:t>
              </a:r>
              <a:endParaRPr lang="en-US" sz="24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 err="1"/>
                <a:t>d</a:t>
              </a:r>
              <a:r>
                <a:rPr lang="en-US" sz="2400" dirty="0" err="1" smtClean="0"/>
                <a:t>an</a:t>
              </a:r>
              <a:endParaRPr lang="en-US" sz="24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 err="1" smtClean="0"/>
                <a:t>terima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kasih</a:t>
              </a:r>
              <a:endParaRPr sz="2400" dirty="0"/>
            </a:p>
          </p:txBody>
        </p:sp>
        <p:sp>
          <p:nvSpPr>
            <p:cNvPr id="3183" name="Google Shape;3183;p60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60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60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60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6741359" y="1832302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7037115" y="4677709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14828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" name="Google Shape;897;p32"/>
          <p:cNvGrpSpPr/>
          <p:nvPr/>
        </p:nvGrpSpPr>
        <p:grpSpPr>
          <a:xfrm rot="807122">
            <a:off x="6078553" y="852850"/>
            <a:ext cx="2497551" cy="2401906"/>
            <a:chOff x="1857000" y="3245400"/>
            <a:chExt cx="1233825" cy="1186575"/>
          </a:xfrm>
        </p:grpSpPr>
        <p:sp>
          <p:nvSpPr>
            <p:cNvPr id="898" name="Google Shape;898;p3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5" name="Google Shape;905;p32"/>
          <p:cNvSpPr txBox="1">
            <a:spLocks noGrp="1"/>
          </p:cNvSpPr>
          <p:nvPr>
            <p:ph type="body" idx="1"/>
          </p:nvPr>
        </p:nvSpPr>
        <p:spPr>
          <a:xfrm>
            <a:off x="729229" y="1347614"/>
            <a:ext cx="4342781" cy="23491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600"/>
              </a:spcAft>
              <a:buNone/>
            </a:pPr>
            <a:r>
              <a:rPr lang="en-US" dirty="0">
                <a:latin typeface="Tekton Pro" pitchFamily="34" charset="0"/>
              </a:rPr>
              <a:t>Julia </a:t>
            </a:r>
            <a:r>
              <a:rPr lang="en-US" dirty="0" err="1">
                <a:latin typeface="Tekton Pro" pitchFamily="34" charset="0"/>
              </a:rPr>
              <a:t>Kristeva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merupakan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salah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satu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tokoh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semiotika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mempelopori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pendekatan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intertekstual</a:t>
            </a:r>
            <a:r>
              <a:rPr lang="en-US" dirty="0">
                <a:latin typeface="Tekton Pro" pitchFamily="34" charset="0"/>
              </a:rPr>
              <a:t>. </a:t>
            </a:r>
            <a:r>
              <a:rPr lang="en-US" dirty="0" err="1">
                <a:latin typeface="Tekton Pro" pitchFamily="34" charset="0"/>
              </a:rPr>
              <a:t>Ia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lahir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pada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tahun</a:t>
            </a:r>
            <a:r>
              <a:rPr lang="en-US" dirty="0">
                <a:latin typeface="Tekton Pro" pitchFamily="34" charset="0"/>
              </a:rPr>
              <a:t> 1941 </a:t>
            </a:r>
            <a:r>
              <a:rPr lang="en-US" dirty="0" err="1">
                <a:latin typeface="Tekton Pro" pitchFamily="34" charset="0"/>
              </a:rPr>
              <a:t>dan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dikenal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sebagai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seorang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pemikir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berpengaruh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dalam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teori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semiotik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aliran</a:t>
            </a:r>
            <a:r>
              <a:rPr lang="en-US" dirty="0">
                <a:latin typeface="Tekton Pro" pitchFamily="34" charset="0"/>
              </a:rPr>
              <a:t> post-</a:t>
            </a:r>
            <a:r>
              <a:rPr lang="en-US" dirty="0" err="1">
                <a:latin typeface="Tekton Pro" pitchFamily="34" charset="0"/>
              </a:rPr>
              <a:t>strukturalis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seorang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linguis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dan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seorang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semiotik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dengan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reputasi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brilian</a:t>
            </a:r>
            <a:endParaRPr dirty="0">
              <a:latin typeface="Tekton Pro" pitchFamily="34" charset="0"/>
            </a:endParaRPr>
          </a:p>
        </p:txBody>
      </p:sp>
      <p:grpSp>
        <p:nvGrpSpPr>
          <p:cNvPr id="906" name="Google Shape;906;p32"/>
          <p:cNvGrpSpPr/>
          <p:nvPr/>
        </p:nvGrpSpPr>
        <p:grpSpPr>
          <a:xfrm rot="2556023">
            <a:off x="6280455" y="1142182"/>
            <a:ext cx="1144723" cy="1961055"/>
            <a:chOff x="2946668" y="3613769"/>
            <a:chExt cx="640047" cy="1096481"/>
          </a:xfrm>
        </p:grpSpPr>
        <p:sp>
          <p:nvSpPr>
            <p:cNvPr id="907" name="Google Shape;907;p3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4" name="Google Shape;914;p32"/>
          <p:cNvGrpSpPr/>
          <p:nvPr/>
        </p:nvGrpSpPr>
        <p:grpSpPr>
          <a:xfrm flipH="1">
            <a:off x="1694644" y="3564409"/>
            <a:ext cx="2383432" cy="176025"/>
            <a:chOff x="4345425" y="2175475"/>
            <a:chExt cx="800750" cy="176025"/>
          </a:xfrm>
        </p:grpSpPr>
        <p:sp>
          <p:nvSpPr>
            <p:cNvPr id="915" name="Google Shape;915;p3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32"/>
          <p:cNvGrpSpPr/>
          <p:nvPr/>
        </p:nvGrpSpPr>
        <p:grpSpPr>
          <a:xfrm rot="674490">
            <a:off x="4850671" y="3819073"/>
            <a:ext cx="3474315" cy="888859"/>
            <a:chOff x="3809875" y="1963175"/>
            <a:chExt cx="1923600" cy="492150"/>
          </a:xfrm>
        </p:grpSpPr>
        <p:sp>
          <p:nvSpPr>
            <p:cNvPr id="918" name="Google Shape;918;p3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32"/>
          <p:cNvGrpSpPr/>
          <p:nvPr/>
        </p:nvGrpSpPr>
        <p:grpSpPr>
          <a:xfrm rot="1386640">
            <a:off x="3606831" y="807890"/>
            <a:ext cx="806665" cy="421749"/>
            <a:chOff x="1822875" y="1377000"/>
            <a:chExt cx="548075" cy="286550"/>
          </a:xfrm>
        </p:grpSpPr>
        <p:sp>
          <p:nvSpPr>
            <p:cNvPr id="930" name="Google Shape;930;p3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3" name="Google Shape;943;p33"/>
          <p:cNvGrpSpPr/>
          <p:nvPr/>
        </p:nvGrpSpPr>
        <p:grpSpPr>
          <a:xfrm rot="-546322">
            <a:off x="897607" y="1747842"/>
            <a:ext cx="2817315" cy="2469552"/>
            <a:chOff x="2505075" y="4180600"/>
            <a:chExt cx="1092750" cy="957900"/>
          </a:xfrm>
        </p:grpSpPr>
        <p:sp>
          <p:nvSpPr>
            <p:cNvPr id="944" name="Google Shape;944;p33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3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3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3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3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3" name="Google Shape;953;p33"/>
          <p:cNvSpPr txBox="1">
            <a:spLocks noGrp="1"/>
          </p:cNvSpPr>
          <p:nvPr>
            <p:ph type="subTitle" idx="1"/>
          </p:nvPr>
        </p:nvSpPr>
        <p:spPr>
          <a:xfrm>
            <a:off x="4499992" y="1774316"/>
            <a:ext cx="4440300" cy="166153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/>
            <a:r>
              <a:rPr lang="en-US" dirty="0" err="1">
                <a:latin typeface="Tekton Pro" pitchFamily="34" charset="0"/>
              </a:rPr>
              <a:t>Menurut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Nurgiyantoro</a:t>
            </a:r>
            <a:r>
              <a:rPr lang="en-US" dirty="0">
                <a:latin typeface="Tekton Pro" pitchFamily="34" charset="0"/>
              </a:rPr>
              <a:t> (1995: 50) </a:t>
            </a:r>
            <a:r>
              <a:rPr lang="en-US" dirty="0" err="1">
                <a:latin typeface="Tekton Pro" pitchFamily="34" charset="0"/>
              </a:rPr>
              <a:t>dalam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Kurniawan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kajian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intertekstual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dimaksudkan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sebagai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kajian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terhadap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sejumlah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diduga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mempunyai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bentuk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hubungan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tertentu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seperti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hubungan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unsur-unsur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intrinsik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seperti</a:t>
            </a:r>
            <a:r>
              <a:rPr lang="en-US" dirty="0">
                <a:latin typeface="Tekton Pro" pitchFamily="34" charset="0"/>
              </a:rPr>
              <a:t> ide, </a:t>
            </a:r>
            <a:r>
              <a:rPr lang="en-US" dirty="0" err="1">
                <a:latin typeface="Tekton Pro" pitchFamily="34" charset="0"/>
              </a:rPr>
              <a:t>gagasan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peristiwa</a:t>
            </a:r>
            <a:r>
              <a:rPr lang="en-US" dirty="0">
                <a:latin typeface="Tekton Pro" pitchFamily="34" charset="0"/>
              </a:rPr>
              <a:t>, plot, </a:t>
            </a:r>
            <a:r>
              <a:rPr lang="en-US" dirty="0" err="1">
                <a:latin typeface="Tekton Pro" pitchFamily="34" charset="0"/>
              </a:rPr>
              <a:t>penokohan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gaya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bahasa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dan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lainnya</a:t>
            </a:r>
            <a:r>
              <a:rPr lang="en-US" dirty="0">
                <a:latin typeface="Tekton Pro" pitchFamily="34" charset="0"/>
              </a:rPr>
              <a:t> di </a:t>
            </a:r>
            <a:r>
              <a:rPr lang="en-US" dirty="0" err="1">
                <a:latin typeface="Tekton Pro" pitchFamily="34" charset="0"/>
              </a:rPr>
              <a:t>antara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dikaji</a:t>
            </a:r>
            <a:r>
              <a:rPr lang="en-US" dirty="0">
                <a:latin typeface="Tekton Pro" pitchFamily="34" charset="0"/>
              </a:rPr>
              <a:t>.</a:t>
            </a:r>
            <a:endParaRPr dirty="0">
              <a:latin typeface="Tekton Pro" pitchFamily="34" charset="0"/>
            </a:endParaRPr>
          </a:p>
        </p:txBody>
      </p:sp>
      <p:sp>
        <p:nvSpPr>
          <p:cNvPr id="954" name="Google Shape;954;p33"/>
          <p:cNvSpPr txBox="1"/>
          <p:nvPr/>
        </p:nvSpPr>
        <p:spPr>
          <a:xfrm rot="-545911">
            <a:off x="2010489" y="2578827"/>
            <a:ext cx="1214842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Intertekstual</a:t>
            </a:r>
            <a:endParaRPr sz="24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955" name="Google Shape;955;p33"/>
          <p:cNvGrpSpPr/>
          <p:nvPr/>
        </p:nvGrpSpPr>
        <p:grpSpPr>
          <a:xfrm rot="-974667">
            <a:off x="1405175" y="2472660"/>
            <a:ext cx="503546" cy="1101252"/>
            <a:chOff x="5870175" y="1498275"/>
            <a:chExt cx="364450" cy="797050"/>
          </a:xfrm>
        </p:grpSpPr>
        <p:sp>
          <p:nvSpPr>
            <p:cNvPr id="956" name="Google Shape;956;p33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3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8" name="Google Shape;958;p33"/>
          <p:cNvSpPr/>
          <p:nvPr/>
        </p:nvSpPr>
        <p:spPr>
          <a:xfrm rot="-1036824">
            <a:off x="3642875" y="92930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9" name="Google Shape;959;p33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960" name="Google Shape;960;p33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3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3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3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3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3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3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3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3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3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3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3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3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3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3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5" name="Google Shape;975;p33"/>
          <p:cNvGrpSpPr/>
          <p:nvPr/>
        </p:nvGrpSpPr>
        <p:grpSpPr>
          <a:xfrm>
            <a:off x="4571995" y="4282572"/>
            <a:ext cx="2433812" cy="320922"/>
            <a:chOff x="1394800" y="3522000"/>
            <a:chExt cx="1048650" cy="138275"/>
          </a:xfrm>
        </p:grpSpPr>
        <p:sp>
          <p:nvSpPr>
            <p:cNvPr id="976" name="Google Shape;976;p33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3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3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3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3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3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3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3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3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5" name="Google Shape;1125;p37"/>
          <p:cNvGrpSpPr/>
          <p:nvPr/>
        </p:nvGrpSpPr>
        <p:grpSpPr>
          <a:xfrm flipH="1">
            <a:off x="720038" y="934475"/>
            <a:ext cx="2315769" cy="176025"/>
            <a:chOff x="4345425" y="2175475"/>
            <a:chExt cx="800750" cy="176025"/>
          </a:xfrm>
        </p:grpSpPr>
        <p:sp>
          <p:nvSpPr>
            <p:cNvPr id="1126" name="Google Shape;1126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27" name="Google Shape;1127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1128" name="Google Shape;1128;p37"/>
          <p:cNvGrpSpPr/>
          <p:nvPr/>
        </p:nvGrpSpPr>
        <p:grpSpPr>
          <a:xfrm flipH="1">
            <a:off x="830296" y="469855"/>
            <a:ext cx="2435721" cy="176025"/>
            <a:chOff x="4345425" y="2175475"/>
            <a:chExt cx="800750" cy="176025"/>
          </a:xfrm>
        </p:grpSpPr>
        <p:sp>
          <p:nvSpPr>
            <p:cNvPr id="1129" name="Google Shape;1129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30" name="Google Shape;1130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sp>
        <p:nvSpPr>
          <p:cNvPr id="1134" name="Google Shape;1134;p37"/>
          <p:cNvSpPr/>
          <p:nvPr/>
        </p:nvSpPr>
        <p:spPr>
          <a:xfrm rot="1531509">
            <a:off x="3068747" y="118843"/>
            <a:ext cx="740151" cy="406785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n-lt"/>
            </a:endParaRPr>
          </a:p>
        </p:txBody>
      </p:sp>
      <p:sp>
        <p:nvSpPr>
          <p:cNvPr id="1141" name="Google Shape;1141;p37"/>
          <p:cNvSpPr txBox="1">
            <a:spLocks noGrp="1"/>
          </p:cNvSpPr>
          <p:nvPr>
            <p:ph type="title"/>
          </p:nvPr>
        </p:nvSpPr>
        <p:spPr>
          <a:xfrm>
            <a:off x="-80604" y="131816"/>
            <a:ext cx="3779992" cy="74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Kaidah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prinsip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intertekstual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sz="2400" dirty="0">
              <a:latin typeface="+mn-lt"/>
            </a:endParaRPr>
          </a:p>
        </p:txBody>
      </p:sp>
      <p:grpSp>
        <p:nvGrpSpPr>
          <p:cNvPr id="1142" name="Google Shape;1142;p37"/>
          <p:cNvGrpSpPr/>
          <p:nvPr/>
        </p:nvGrpSpPr>
        <p:grpSpPr>
          <a:xfrm rot="1171993">
            <a:off x="71077" y="1158319"/>
            <a:ext cx="972338" cy="585346"/>
            <a:chOff x="4345425" y="2175475"/>
            <a:chExt cx="800750" cy="176025"/>
          </a:xfrm>
        </p:grpSpPr>
        <p:sp>
          <p:nvSpPr>
            <p:cNvPr id="1143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44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sp>
        <p:nvSpPr>
          <p:cNvPr id="1147" name="Google Shape;1147;p37"/>
          <p:cNvSpPr txBox="1">
            <a:spLocks noGrp="1"/>
          </p:cNvSpPr>
          <p:nvPr>
            <p:ph type="subTitle" idx="3"/>
          </p:nvPr>
        </p:nvSpPr>
        <p:spPr>
          <a:xfrm>
            <a:off x="5436096" y="1084830"/>
            <a:ext cx="864096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4</a:t>
            </a:r>
            <a:endParaRPr dirty="0">
              <a:latin typeface="+mn-lt"/>
            </a:endParaRPr>
          </a:p>
        </p:txBody>
      </p:sp>
      <p:sp>
        <p:nvSpPr>
          <p:cNvPr id="1148" name="Google Shape;1148;p37"/>
          <p:cNvSpPr txBox="1">
            <a:spLocks noGrp="1"/>
          </p:cNvSpPr>
          <p:nvPr>
            <p:ph type="subTitle" idx="4"/>
          </p:nvPr>
        </p:nvSpPr>
        <p:spPr>
          <a:xfrm>
            <a:off x="38344" y="1531341"/>
            <a:ext cx="3416603" cy="7279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dirty="0" err="1">
                <a:latin typeface="Tekton Pro" pitchFamily="34" charset="0"/>
              </a:rPr>
              <a:t>Pada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hakikatnya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sebuah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itu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mengandung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berbagai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 smtClean="0">
                <a:latin typeface="Tekton Pro" pitchFamily="34" charset="0"/>
              </a:rPr>
              <a:t>.</a:t>
            </a:r>
            <a:endParaRPr lang="en-US" dirty="0">
              <a:latin typeface="Tekton Pro" pitchFamily="34" charset="0"/>
            </a:endParaRPr>
          </a:p>
        </p:txBody>
      </p:sp>
      <p:grpSp>
        <p:nvGrpSpPr>
          <p:cNvPr id="1151" name="Google Shape;1151;p37"/>
          <p:cNvGrpSpPr/>
          <p:nvPr/>
        </p:nvGrpSpPr>
        <p:grpSpPr>
          <a:xfrm rot="2061578">
            <a:off x="7778245" y="309324"/>
            <a:ext cx="843208" cy="402216"/>
            <a:chOff x="-583650" y="3109250"/>
            <a:chExt cx="570275" cy="272025"/>
          </a:xfrm>
        </p:grpSpPr>
        <p:sp>
          <p:nvSpPr>
            <p:cNvPr id="1152" name="Google Shape;1152;p37"/>
            <p:cNvSpPr/>
            <p:nvPr/>
          </p:nvSpPr>
          <p:spPr>
            <a:xfrm>
              <a:off x="-583650" y="3186975"/>
              <a:ext cx="570275" cy="194300"/>
            </a:xfrm>
            <a:custGeom>
              <a:avLst/>
              <a:gdLst/>
              <a:ahLst/>
              <a:cxnLst/>
              <a:rect l="l" t="t" r="r" b="b"/>
              <a:pathLst>
                <a:path w="22811" h="7772" extrusionOk="0">
                  <a:moveTo>
                    <a:pt x="22543" y="6377"/>
                  </a:moveTo>
                  <a:lnTo>
                    <a:pt x="22543" y="6377"/>
                  </a:lnTo>
                  <a:cubicBezTo>
                    <a:pt x="22536" y="6381"/>
                    <a:pt x="22532" y="6384"/>
                    <a:pt x="22525" y="6384"/>
                  </a:cubicBezTo>
                  <a:cubicBezTo>
                    <a:pt x="22190" y="6488"/>
                    <a:pt x="21851" y="6580"/>
                    <a:pt x="21513" y="6669"/>
                  </a:cubicBezTo>
                  <a:cubicBezTo>
                    <a:pt x="21762" y="6905"/>
                    <a:pt x="22083" y="7030"/>
                    <a:pt x="22322" y="7030"/>
                  </a:cubicBezTo>
                  <a:cubicBezTo>
                    <a:pt x="22632" y="7030"/>
                    <a:pt x="22810" y="6822"/>
                    <a:pt x="22543" y="6377"/>
                  </a:cubicBezTo>
                  <a:close/>
                  <a:moveTo>
                    <a:pt x="12021" y="1"/>
                  </a:moveTo>
                  <a:cubicBezTo>
                    <a:pt x="9332" y="1"/>
                    <a:pt x="6501" y="875"/>
                    <a:pt x="4639" y="2230"/>
                  </a:cubicBezTo>
                  <a:cubicBezTo>
                    <a:pt x="4539" y="2301"/>
                    <a:pt x="4393" y="2333"/>
                    <a:pt x="4222" y="2333"/>
                  </a:cubicBezTo>
                  <a:cubicBezTo>
                    <a:pt x="3909" y="2333"/>
                    <a:pt x="3520" y="2226"/>
                    <a:pt x="3221" y="2087"/>
                  </a:cubicBezTo>
                  <a:cubicBezTo>
                    <a:pt x="1672" y="3100"/>
                    <a:pt x="860" y="4609"/>
                    <a:pt x="175" y="6448"/>
                  </a:cubicBezTo>
                  <a:cubicBezTo>
                    <a:pt x="0" y="6923"/>
                    <a:pt x="924" y="7771"/>
                    <a:pt x="1455" y="7771"/>
                  </a:cubicBezTo>
                  <a:cubicBezTo>
                    <a:pt x="1605" y="7771"/>
                    <a:pt x="1719" y="7707"/>
                    <a:pt x="1776" y="7553"/>
                  </a:cubicBezTo>
                  <a:cubicBezTo>
                    <a:pt x="2507" y="5593"/>
                    <a:pt x="3345" y="4002"/>
                    <a:pt x="5328" y="3100"/>
                  </a:cubicBezTo>
                  <a:cubicBezTo>
                    <a:pt x="6989" y="2348"/>
                    <a:pt x="8897" y="1905"/>
                    <a:pt x="10687" y="1599"/>
                  </a:cubicBezTo>
                  <a:cubicBezTo>
                    <a:pt x="11486" y="1463"/>
                    <a:pt x="12313" y="1374"/>
                    <a:pt x="13137" y="1374"/>
                  </a:cubicBezTo>
                  <a:cubicBezTo>
                    <a:pt x="14481" y="1374"/>
                    <a:pt x="15814" y="1610"/>
                    <a:pt x="17012" y="2255"/>
                  </a:cubicBezTo>
                  <a:cubicBezTo>
                    <a:pt x="17700" y="2626"/>
                    <a:pt x="18321" y="3100"/>
                    <a:pt x="18888" y="3638"/>
                  </a:cubicBezTo>
                  <a:cubicBezTo>
                    <a:pt x="17733" y="1042"/>
                    <a:pt x="14962" y="1"/>
                    <a:pt x="1202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3" name="Google Shape;1153;p37"/>
            <p:cNvSpPr/>
            <p:nvPr/>
          </p:nvSpPr>
          <p:spPr>
            <a:xfrm>
              <a:off x="-198800" y="3109250"/>
              <a:ext cx="181150" cy="265500"/>
            </a:xfrm>
            <a:custGeom>
              <a:avLst/>
              <a:gdLst/>
              <a:ahLst/>
              <a:cxnLst/>
              <a:rect l="l" t="t" r="r" b="b"/>
              <a:pathLst>
                <a:path w="7246" h="10620" extrusionOk="0">
                  <a:moveTo>
                    <a:pt x="3302" y="1"/>
                  </a:moveTo>
                  <a:cubicBezTo>
                    <a:pt x="3137" y="1"/>
                    <a:pt x="3098" y="190"/>
                    <a:pt x="3359" y="697"/>
                  </a:cubicBezTo>
                  <a:cubicBezTo>
                    <a:pt x="3552" y="1067"/>
                    <a:pt x="3733" y="1441"/>
                    <a:pt x="3908" y="1816"/>
                  </a:cubicBezTo>
                  <a:cubicBezTo>
                    <a:pt x="4129" y="1694"/>
                    <a:pt x="4375" y="1588"/>
                    <a:pt x="4585" y="1523"/>
                  </a:cubicBezTo>
                  <a:cubicBezTo>
                    <a:pt x="4467" y="1285"/>
                    <a:pt x="4347" y="1042"/>
                    <a:pt x="4225" y="804"/>
                  </a:cubicBezTo>
                  <a:cubicBezTo>
                    <a:pt x="4008" y="383"/>
                    <a:pt x="3530" y="1"/>
                    <a:pt x="3302" y="1"/>
                  </a:cubicBezTo>
                  <a:close/>
                  <a:moveTo>
                    <a:pt x="6906" y="7874"/>
                  </a:moveTo>
                  <a:cubicBezTo>
                    <a:pt x="6860" y="8145"/>
                    <a:pt x="6743" y="8406"/>
                    <a:pt x="6504" y="8648"/>
                  </a:cubicBezTo>
                  <a:cubicBezTo>
                    <a:pt x="6675" y="8858"/>
                    <a:pt x="6842" y="9069"/>
                    <a:pt x="7006" y="9283"/>
                  </a:cubicBezTo>
                  <a:cubicBezTo>
                    <a:pt x="7064" y="9357"/>
                    <a:pt x="7110" y="9421"/>
                    <a:pt x="7149" y="9486"/>
                  </a:cubicBezTo>
                  <a:cubicBezTo>
                    <a:pt x="7245" y="9429"/>
                    <a:pt x="7214" y="9169"/>
                    <a:pt x="7199" y="9112"/>
                  </a:cubicBezTo>
                  <a:cubicBezTo>
                    <a:pt x="7110" y="8698"/>
                    <a:pt x="7010" y="8284"/>
                    <a:pt x="6906" y="7874"/>
                  </a:cubicBezTo>
                  <a:close/>
                  <a:moveTo>
                    <a:pt x="3979" y="8327"/>
                  </a:moveTo>
                  <a:cubicBezTo>
                    <a:pt x="2742" y="8595"/>
                    <a:pt x="1490" y="8773"/>
                    <a:pt x="217" y="8862"/>
                  </a:cubicBezTo>
                  <a:cubicBezTo>
                    <a:pt x="0" y="8876"/>
                    <a:pt x="14" y="9194"/>
                    <a:pt x="142" y="9550"/>
                  </a:cubicBezTo>
                  <a:cubicBezTo>
                    <a:pt x="324" y="9490"/>
                    <a:pt x="509" y="9447"/>
                    <a:pt x="677" y="9433"/>
                  </a:cubicBezTo>
                  <a:cubicBezTo>
                    <a:pt x="1761" y="9336"/>
                    <a:pt x="2834" y="9194"/>
                    <a:pt x="3904" y="8983"/>
                  </a:cubicBezTo>
                  <a:cubicBezTo>
                    <a:pt x="4044" y="8958"/>
                    <a:pt x="4724" y="8904"/>
                    <a:pt x="5042" y="8798"/>
                  </a:cubicBezTo>
                  <a:cubicBezTo>
                    <a:pt x="4603" y="8748"/>
                    <a:pt x="4129" y="8570"/>
                    <a:pt x="3979" y="8327"/>
                  </a:cubicBezTo>
                  <a:close/>
                  <a:moveTo>
                    <a:pt x="5665" y="9222"/>
                  </a:moveTo>
                  <a:cubicBezTo>
                    <a:pt x="5017" y="9533"/>
                    <a:pt x="4261" y="9678"/>
                    <a:pt x="3605" y="9824"/>
                  </a:cubicBezTo>
                  <a:cubicBezTo>
                    <a:pt x="2606" y="10046"/>
                    <a:pt x="1600" y="10213"/>
                    <a:pt x="588" y="10334"/>
                  </a:cubicBezTo>
                  <a:cubicBezTo>
                    <a:pt x="731" y="10506"/>
                    <a:pt x="884" y="10619"/>
                    <a:pt x="1023" y="10619"/>
                  </a:cubicBezTo>
                  <a:cubicBezTo>
                    <a:pt x="1027" y="10619"/>
                    <a:pt x="1034" y="10619"/>
                    <a:pt x="1037" y="10616"/>
                  </a:cubicBezTo>
                  <a:cubicBezTo>
                    <a:pt x="2767" y="10495"/>
                    <a:pt x="4454" y="10217"/>
                    <a:pt x="6119" y="9778"/>
                  </a:cubicBezTo>
                  <a:cubicBezTo>
                    <a:pt x="6068" y="9732"/>
                    <a:pt x="6022" y="9682"/>
                    <a:pt x="5979" y="9625"/>
                  </a:cubicBezTo>
                  <a:cubicBezTo>
                    <a:pt x="5876" y="9493"/>
                    <a:pt x="5769" y="9357"/>
                    <a:pt x="5665" y="922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4" name="Google Shape;1154;p37"/>
            <p:cNvSpPr/>
            <p:nvPr/>
          </p:nvSpPr>
          <p:spPr>
            <a:xfrm>
              <a:off x="-227425" y="3145900"/>
              <a:ext cx="203250" cy="225300"/>
            </a:xfrm>
            <a:custGeom>
              <a:avLst/>
              <a:gdLst/>
              <a:ahLst/>
              <a:cxnLst/>
              <a:rect l="l" t="t" r="r" b="b"/>
              <a:pathLst>
                <a:path w="8130" h="9012" extrusionOk="0">
                  <a:moveTo>
                    <a:pt x="5053" y="350"/>
                  </a:moveTo>
                  <a:cubicBezTo>
                    <a:pt x="4689" y="557"/>
                    <a:pt x="4397" y="814"/>
                    <a:pt x="4472" y="992"/>
                  </a:cubicBezTo>
                  <a:cubicBezTo>
                    <a:pt x="4850" y="1897"/>
                    <a:pt x="5199" y="2825"/>
                    <a:pt x="5502" y="3762"/>
                  </a:cubicBezTo>
                  <a:cubicBezTo>
                    <a:pt x="6101" y="4443"/>
                    <a:pt x="6568" y="5264"/>
                    <a:pt x="6846" y="6237"/>
                  </a:cubicBezTo>
                  <a:cubicBezTo>
                    <a:pt x="6889" y="6287"/>
                    <a:pt x="6935" y="6341"/>
                    <a:pt x="6978" y="6390"/>
                  </a:cubicBezTo>
                  <a:cubicBezTo>
                    <a:pt x="7024" y="6376"/>
                    <a:pt x="7067" y="6362"/>
                    <a:pt x="7110" y="6351"/>
                  </a:cubicBezTo>
                  <a:cubicBezTo>
                    <a:pt x="6632" y="4276"/>
                    <a:pt x="5951" y="2276"/>
                    <a:pt x="5053" y="350"/>
                  </a:cubicBezTo>
                  <a:close/>
                  <a:moveTo>
                    <a:pt x="6069" y="1"/>
                  </a:moveTo>
                  <a:cubicBezTo>
                    <a:pt x="5976" y="1"/>
                    <a:pt x="5859" y="22"/>
                    <a:pt x="5730" y="57"/>
                  </a:cubicBezTo>
                  <a:cubicBezTo>
                    <a:pt x="6718" y="2093"/>
                    <a:pt x="7488" y="4219"/>
                    <a:pt x="8051" y="6408"/>
                  </a:cubicBezTo>
                  <a:cubicBezTo>
                    <a:pt x="8130" y="5909"/>
                    <a:pt x="7966" y="5371"/>
                    <a:pt x="7830" y="4810"/>
                  </a:cubicBezTo>
                  <a:cubicBezTo>
                    <a:pt x="7431" y="3192"/>
                    <a:pt x="6893" y="1619"/>
                    <a:pt x="6251" y="79"/>
                  </a:cubicBezTo>
                  <a:cubicBezTo>
                    <a:pt x="6229" y="22"/>
                    <a:pt x="6162" y="1"/>
                    <a:pt x="6069" y="1"/>
                  </a:cubicBezTo>
                  <a:close/>
                  <a:moveTo>
                    <a:pt x="1287" y="8084"/>
                  </a:moveTo>
                  <a:cubicBezTo>
                    <a:pt x="1012" y="8180"/>
                    <a:pt x="745" y="8323"/>
                    <a:pt x="556" y="8501"/>
                  </a:cubicBezTo>
                  <a:cubicBezTo>
                    <a:pt x="467" y="8584"/>
                    <a:pt x="0" y="9011"/>
                    <a:pt x="364" y="9011"/>
                  </a:cubicBezTo>
                  <a:cubicBezTo>
                    <a:pt x="378" y="9011"/>
                    <a:pt x="396" y="9011"/>
                    <a:pt x="413" y="9008"/>
                  </a:cubicBezTo>
                  <a:cubicBezTo>
                    <a:pt x="856" y="8969"/>
                    <a:pt x="1295" y="8922"/>
                    <a:pt x="1733" y="8868"/>
                  </a:cubicBezTo>
                  <a:cubicBezTo>
                    <a:pt x="1555" y="8658"/>
                    <a:pt x="1387" y="8358"/>
                    <a:pt x="1287" y="808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5" name="Google Shape;1155;p37"/>
            <p:cNvSpPr/>
            <p:nvPr/>
          </p:nvSpPr>
          <p:spPr>
            <a:xfrm>
              <a:off x="-56275" y="3301800"/>
              <a:ext cx="3325" cy="4475"/>
            </a:xfrm>
            <a:custGeom>
              <a:avLst/>
              <a:gdLst/>
              <a:ahLst/>
              <a:cxnLst/>
              <a:rect l="l" t="t" r="r" b="b"/>
              <a:pathLst>
                <a:path w="133" h="179" extrusionOk="0">
                  <a:moveTo>
                    <a:pt x="0" y="1"/>
                  </a:moveTo>
                  <a:lnTo>
                    <a:pt x="0" y="1"/>
                  </a:lnTo>
                  <a:cubicBezTo>
                    <a:pt x="18" y="62"/>
                    <a:pt x="33" y="119"/>
                    <a:pt x="47" y="179"/>
                  </a:cubicBezTo>
                  <a:cubicBezTo>
                    <a:pt x="76" y="169"/>
                    <a:pt x="104" y="162"/>
                    <a:pt x="132" y="154"/>
                  </a:cubicBezTo>
                  <a:cubicBezTo>
                    <a:pt x="89" y="105"/>
                    <a:pt x="43" y="5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6" name="Google Shape;1156;p37"/>
            <p:cNvSpPr/>
            <p:nvPr/>
          </p:nvSpPr>
          <p:spPr>
            <a:xfrm>
              <a:off x="-195250" y="3147325"/>
              <a:ext cx="169125" cy="220300"/>
            </a:xfrm>
            <a:custGeom>
              <a:avLst/>
              <a:gdLst/>
              <a:ahLst/>
              <a:cxnLst/>
              <a:rect l="l" t="t" r="r" b="b"/>
              <a:pathLst>
                <a:path w="6765" h="8812" extrusionOk="0">
                  <a:moveTo>
                    <a:pt x="4443" y="0"/>
                  </a:moveTo>
                  <a:cubicBezTo>
                    <a:pt x="4233" y="65"/>
                    <a:pt x="3987" y="171"/>
                    <a:pt x="3766" y="293"/>
                  </a:cubicBezTo>
                  <a:cubicBezTo>
                    <a:pt x="4664" y="2219"/>
                    <a:pt x="5345" y="4219"/>
                    <a:pt x="5823" y="6294"/>
                  </a:cubicBezTo>
                  <a:cubicBezTo>
                    <a:pt x="5780" y="6305"/>
                    <a:pt x="5737" y="6319"/>
                    <a:pt x="5691" y="6333"/>
                  </a:cubicBezTo>
                  <a:cubicBezTo>
                    <a:pt x="5920" y="6590"/>
                    <a:pt x="6140" y="6858"/>
                    <a:pt x="6362" y="7125"/>
                  </a:cubicBezTo>
                  <a:cubicBezTo>
                    <a:pt x="6601" y="6883"/>
                    <a:pt x="6718" y="6622"/>
                    <a:pt x="6764" y="6351"/>
                  </a:cubicBezTo>
                  <a:cubicBezTo>
                    <a:pt x="6201" y="4162"/>
                    <a:pt x="5431" y="2036"/>
                    <a:pt x="4443" y="0"/>
                  </a:cubicBezTo>
                  <a:close/>
                  <a:moveTo>
                    <a:pt x="4900" y="7275"/>
                  </a:moveTo>
                  <a:cubicBezTo>
                    <a:pt x="4582" y="7381"/>
                    <a:pt x="3902" y="7435"/>
                    <a:pt x="3762" y="7460"/>
                  </a:cubicBezTo>
                  <a:cubicBezTo>
                    <a:pt x="2692" y="7671"/>
                    <a:pt x="1619" y="7813"/>
                    <a:pt x="535" y="7910"/>
                  </a:cubicBezTo>
                  <a:cubicBezTo>
                    <a:pt x="367" y="7924"/>
                    <a:pt x="182" y="7967"/>
                    <a:pt x="0" y="8027"/>
                  </a:cubicBezTo>
                  <a:cubicBezTo>
                    <a:pt x="100" y="8301"/>
                    <a:pt x="268" y="8601"/>
                    <a:pt x="446" y="8811"/>
                  </a:cubicBezTo>
                  <a:cubicBezTo>
                    <a:pt x="1458" y="8690"/>
                    <a:pt x="2464" y="8523"/>
                    <a:pt x="3463" y="8301"/>
                  </a:cubicBezTo>
                  <a:cubicBezTo>
                    <a:pt x="4119" y="8155"/>
                    <a:pt x="4875" y="8010"/>
                    <a:pt x="5523" y="7699"/>
                  </a:cubicBezTo>
                  <a:cubicBezTo>
                    <a:pt x="5416" y="7564"/>
                    <a:pt x="5306" y="7424"/>
                    <a:pt x="5196" y="7286"/>
                  </a:cubicBezTo>
                  <a:lnTo>
                    <a:pt x="5128" y="7286"/>
                  </a:lnTo>
                  <a:cubicBezTo>
                    <a:pt x="5053" y="7286"/>
                    <a:pt x="4978" y="7282"/>
                    <a:pt x="4900" y="727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7" name="Google Shape;1157;p37"/>
            <p:cNvSpPr/>
            <p:nvPr/>
          </p:nvSpPr>
          <p:spPr>
            <a:xfrm>
              <a:off x="-65375" y="3305650"/>
              <a:ext cx="29200" cy="34150"/>
            </a:xfrm>
            <a:custGeom>
              <a:avLst/>
              <a:gdLst/>
              <a:ahLst/>
              <a:cxnLst/>
              <a:rect l="l" t="t" r="r" b="b"/>
              <a:pathLst>
                <a:path w="1168" h="1366" extrusionOk="0">
                  <a:moveTo>
                    <a:pt x="496" y="0"/>
                  </a:moveTo>
                  <a:cubicBezTo>
                    <a:pt x="468" y="8"/>
                    <a:pt x="440" y="15"/>
                    <a:pt x="411" y="25"/>
                  </a:cubicBezTo>
                  <a:cubicBezTo>
                    <a:pt x="457" y="204"/>
                    <a:pt x="500" y="389"/>
                    <a:pt x="532" y="578"/>
                  </a:cubicBezTo>
                  <a:cubicBezTo>
                    <a:pt x="578" y="828"/>
                    <a:pt x="333" y="938"/>
                    <a:pt x="1" y="953"/>
                  </a:cubicBezTo>
                  <a:cubicBezTo>
                    <a:pt x="111" y="1091"/>
                    <a:pt x="221" y="1231"/>
                    <a:pt x="328" y="1366"/>
                  </a:cubicBezTo>
                  <a:cubicBezTo>
                    <a:pt x="624" y="1227"/>
                    <a:pt x="899" y="1052"/>
                    <a:pt x="1131" y="828"/>
                  </a:cubicBezTo>
                  <a:cubicBezTo>
                    <a:pt x="1146" y="817"/>
                    <a:pt x="1156" y="806"/>
                    <a:pt x="1167" y="792"/>
                  </a:cubicBezTo>
                  <a:cubicBezTo>
                    <a:pt x="945" y="525"/>
                    <a:pt x="725" y="257"/>
                    <a:pt x="4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8" name="Google Shape;1158;p37"/>
            <p:cNvSpPr/>
            <p:nvPr/>
          </p:nvSpPr>
          <p:spPr>
            <a:xfrm>
              <a:off x="-517950" y="3165500"/>
              <a:ext cx="439050" cy="151925"/>
            </a:xfrm>
            <a:custGeom>
              <a:avLst/>
              <a:gdLst/>
              <a:ahLst/>
              <a:cxnLst/>
              <a:rect l="l" t="t" r="r" b="b"/>
              <a:pathLst>
                <a:path w="17562" h="6077" extrusionOk="0">
                  <a:moveTo>
                    <a:pt x="8412" y="1"/>
                  </a:moveTo>
                  <a:cubicBezTo>
                    <a:pt x="5492" y="1"/>
                    <a:pt x="2599" y="667"/>
                    <a:pt x="186" y="2422"/>
                  </a:cubicBezTo>
                  <a:cubicBezTo>
                    <a:pt x="0" y="2561"/>
                    <a:pt x="232" y="2775"/>
                    <a:pt x="593" y="2946"/>
                  </a:cubicBezTo>
                  <a:cubicBezTo>
                    <a:pt x="909" y="2732"/>
                    <a:pt x="1263" y="2543"/>
                    <a:pt x="1651" y="2379"/>
                  </a:cubicBezTo>
                  <a:cubicBezTo>
                    <a:pt x="3759" y="1474"/>
                    <a:pt x="6223" y="932"/>
                    <a:pt x="8497" y="750"/>
                  </a:cubicBezTo>
                  <a:cubicBezTo>
                    <a:pt x="8808" y="725"/>
                    <a:pt x="9108" y="714"/>
                    <a:pt x="9403" y="714"/>
                  </a:cubicBezTo>
                  <a:cubicBezTo>
                    <a:pt x="12752" y="714"/>
                    <a:pt x="15340" y="2265"/>
                    <a:pt x="17562" y="4494"/>
                  </a:cubicBezTo>
                  <a:cubicBezTo>
                    <a:pt x="17430" y="3984"/>
                    <a:pt x="17284" y="3478"/>
                    <a:pt x="17123" y="2978"/>
                  </a:cubicBezTo>
                  <a:cubicBezTo>
                    <a:pt x="15668" y="1327"/>
                    <a:pt x="13418" y="471"/>
                    <a:pt x="11065" y="172"/>
                  </a:cubicBezTo>
                  <a:cubicBezTo>
                    <a:pt x="10188" y="62"/>
                    <a:pt x="9300" y="1"/>
                    <a:pt x="8412" y="1"/>
                  </a:cubicBezTo>
                  <a:close/>
                  <a:moveTo>
                    <a:pt x="16260" y="4497"/>
                  </a:moveTo>
                  <a:lnTo>
                    <a:pt x="16260" y="4497"/>
                  </a:lnTo>
                  <a:cubicBezTo>
                    <a:pt x="16460" y="4939"/>
                    <a:pt x="16609" y="5432"/>
                    <a:pt x="16706" y="5966"/>
                  </a:cubicBezTo>
                  <a:cubicBezTo>
                    <a:pt x="16713" y="6006"/>
                    <a:pt x="16728" y="6042"/>
                    <a:pt x="16745" y="6077"/>
                  </a:cubicBezTo>
                  <a:cubicBezTo>
                    <a:pt x="17016" y="6016"/>
                    <a:pt x="17287" y="5952"/>
                    <a:pt x="17558" y="5888"/>
                  </a:cubicBezTo>
                  <a:cubicBezTo>
                    <a:pt x="17148" y="5400"/>
                    <a:pt x="16720" y="4929"/>
                    <a:pt x="16260" y="449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59" name="Google Shape;1159;p37"/>
            <p:cNvSpPr/>
            <p:nvPr/>
          </p:nvSpPr>
          <p:spPr>
            <a:xfrm>
              <a:off x="-503150" y="3183350"/>
              <a:ext cx="432275" cy="129350"/>
            </a:xfrm>
            <a:custGeom>
              <a:avLst/>
              <a:gdLst/>
              <a:ahLst/>
              <a:cxnLst/>
              <a:rect l="l" t="t" r="r" b="b"/>
              <a:pathLst>
                <a:path w="17291" h="5174" extrusionOk="0">
                  <a:moveTo>
                    <a:pt x="8811" y="0"/>
                  </a:moveTo>
                  <a:cubicBezTo>
                    <a:pt x="8516" y="0"/>
                    <a:pt x="8216" y="11"/>
                    <a:pt x="7905" y="36"/>
                  </a:cubicBezTo>
                  <a:cubicBezTo>
                    <a:pt x="5631" y="218"/>
                    <a:pt x="3167" y="760"/>
                    <a:pt x="1059" y="1665"/>
                  </a:cubicBezTo>
                  <a:cubicBezTo>
                    <a:pt x="671" y="1829"/>
                    <a:pt x="317" y="2018"/>
                    <a:pt x="1" y="2232"/>
                  </a:cubicBezTo>
                  <a:cubicBezTo>
                    <a:pt x="300" y="2371"/>
                    <a:pt x="689" y="2478"/>
                    <a:pt x="1002" y="2478"/>
                  </a:cubicBezTo>
                  <a:cubicBezTo>
                    <a:pt x="1173" y="2478"/>
                    <a:pt x="1319" y="2446"/>
                    <a:pt x="1419" y="2375"/>
                  </a:cubicBezTo>
                  <a:cubicBezTo>
                    <a:pt x="3281" y="1020"/>
                    <a:pt x="6112" y="146"/>
                    <a:pt x="8801" y="146"/>
                  </a:cubicBezTo>
                  <a:cubicBezTo>
                    <a:pt x="11742" y="146"/>
                    <a:pt x="14513" y="1187"/>
                    <a:pt x="15668" y="3783"/>
                  </a:cubicBezTo>
                  <a:cubicBezTo>
                    <a:pt x="16128" y="4215"/>
                    <a:pt x="16556" y="4686"/>
                    <a:pt x="16966" y="5174"/>
                  </a:cubicBezTo>
                  <a:cubicBezTo>
                    <a:pt x="17073" y="5145"/>
                    <a:pt x="17184" y="5117"/>
                    <a:pt x="17291" y="5088"/>
                  </a:cubicBezTo>
                  <a:cubicBezTo>
                    <a:pt x="17251" y="4943"/>
                    <a:pt x="17216" y="4807"/>
                    <a:pt x="17202" y="4739"/>
                  </a:cubicBezTo>
                  <a:cubicBezTo>
                    <a:pt x="17130" y="4418"/>
                    <a:pt x="17055" y="4097"/>
                    <a:pt x="16970" y="3780"/>
                  </a:cubicBezTo>
                  <a:cubicBezTo>
                    <a:pt x="14748" y="1551"/>
                    <a:pt x="12160" y="0"/>
                    <a:pt x="881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60" name="Google Shape;1160;p37"/>
            <p:cNvSpPr/>
            <p:nvPr/>
          </p:nvSpPr>
          <p:spPr>
            <a:xfrm>
              <a:off x="-99325" y="3312675"/>
              <a:ext cx="30775" cy="16525"/>
            </a:xfrm>
            <a:custGeom>
              <a:avLst/>
              <a:gdLst/>
              <a:ahLst/>
              <a:cxnLst/>
              <a:rect l="l" t="t" r="r" b="b"/>
              <a:pathLst>
                <a:path w="1231" h="661" extrusionOk="0">
                  <a:moveTo>
                    <a:pt x="813" y="1"/>
                  </a:moveTo>
                  <a:cubicBezTo>
                    <a:pt x="542" y="65"/>
                    <a:pt x="271" y="129"/>
                    <a:pt x="0" y="190"/>
                  </a:cubicBezTo>
                  <a:cubicBezTo>
                    <a:pt x="150" y="433"/>
                    <a:pt x="624" y="611"/>
                    <a:pt x="1063" y="661"/>
                  </a:cubicBezTo>
                  <a:cubicBezTo>
                    <a:pt x="1141" y="632"/>
                    <a:pt x="1199" y="600"/>
                    <a:pt x="1216" y="568"/>
                  </a:cubicBezTo>
                  <a:cubicBezTo>
                    <a:pt x="1223" y="554"/>
                    <a:pt x="1227" y="532"/>
                    <a:pt x="1230" y="511"/>
                  </a:cubicBezTo>
                  <a:cubicBezTo>
                    <a:pt x="1092" y="340"/>
                    <a:pt x="952" y="168"/>
                    <a:pt x="81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61" name="Google Shape;1161;p37"/>
            <p:cNvSpPr/>
            <p:nvPr/>
          </p:nvSpPr>
          <p:spPr>
            <a:xfrm>
              <a:off x="-79000" y="3310550"/>
              <a:ext cx="10800" cy="14900"/>
            </a:xfrm>
            <a:custGeom>
              <a:avLst/>
              <a:gdLst/>
              <a:ahLst/>
              <a:cxnLst/>
              <a:rect l="l" t="t" r="r" b="b"/>
              <a:pathLst>
                <a:path w="432" h="596" extrusionOk="0">
                  <a:moveTo>
                    <a:pt x="325" y="0"/>
                  </a:moveTo>
                  <a:cubicBezTo>
                    <a:pt x="218" y="29"/>
                    <a:pt x="107" y="57"/>
                    <a:pt x="0" y="86"/>
                  </a:cubicBezTo>
                  <a:cubicBezTo>
                    <a:pt x="139" y="253"/>
                    <a:pt x="279" y="425"/>
                    <a:pt x="417" y="596"/>
                  </a:cubicBezTo>
                  <a:cubicBezTo>
                    <a:pt x="432" y="464"/>
                    <a:pt x="378" y="218"/>
                    <a:pt x="32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62" name="Google Shape;1162;p37"/>
            <p:cNvSpPr/>
            <p:nvPr/>
          </p:nvSpPr>
          <p:spPr>
            <a:xfrm>
              <a:off x="-89900" y="3239950"/>
              <a:ext cx="33650" cy="61875"/>
            </a:xfrm>
            <a:custGeom>
              <a:avLst/>
              <a:gdLst/>
              <a:ahLst/>
              <a:cxnLst/>
              <a:rect l="l" t="t" r="r" b="b"/>
              <a:pathLst>
                <a:path w="1346" h="2475" extrusionOk="0">
                  <a:moveTo>
                    <a:pt x="1" y="0"/>
                  </a:moveTo>
                  <a:lnTo>
                    <a:pt x="1" y="0"/>
                  </a:lnTo>
                  <a:cubicBezTo>
                    <a:pt x="162" y="500"/>
                    <a:pt x="308" y="1006"/>
                    <a:pt x="440" y="1516"/>
                  </a:cubicBezTo>
                  <a:cubicBezTo>
                    <a:pt x="750" y="1823"/>
                    <a:pt x="1049" y="2144"/>
                    <a:pt x="1345" y="2475"/>
                  </a:cubicBezTo>
                  <a:cubicBezTo>
                    <a:pt x="1067" y="1502"/>
                    <a:pt x="600" y="681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63" name="Google Shape;1163;p37"/>
            <p:cNvSpPr/>
            <p:nvPr/>
          </p:nvSpPr>
          <p:spPr>
            <a:xfrm>
              <a:off x="-78925" y="3277825"/>
              <a:ext cx="23825" cy="32750"/>
            </a:xfrm>
            <a:custGeom>
              <a:avLst/>
              <a:gdLst/>
              <a:ahLst/>
              <a:cxnLst/>
              <a:rect l="l" t="t" r="r" b="b"/>
              <a:pathLst>
                <a:path w="953" h="1310" extrusionOk="0">
                  <a:moveTo>
                    <a:pt x="1" y="1"/>
                  </a:moveTo>
                  <a:lnTo>
                    <a:pt x="1" y="1"/>
                  </a:lnTo>
                  <a:cubicBezTo>
                    <a:pt x="86" y="318"/>
                    <a:pt x="161" y="639"/>
                    <a:pt x="233" y="960"/>
                  </a:cubicBezTo>
                  <a:cubicBezTo>
                    <a:pt x="247" y="1028"/>
                    <a:pt x="282" y="1164"/>
                    <a:pt x="322" y="1309"/>
                  </a:cubicBezTo>
                  <a:cubicBezTo>
                    <a:pt x="532" y="1256"/>
                    <a:pt x="742" y="1199"/>
                    <a:pt x="953" y="1138"/>
                  </a:cubicBezTo>
                  <a:cubicBezTo>
                    <a:pt x="939" y="1078"/>
                    <a:pt x="924" y="1021"/>
                    <a:pt x="906" y="960"/>
                  </a:cubicBezTo>
                  <a:cubicBezTo>
                    <a:pt x="610" y="629"/>
                    <a:pt x="311" y="308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64" name="Google Shape;1164;p37"/>
            <p:cNvSpPr/>
            <p:nvPr/>
          </p:nvSpPr>
          <p:spPr>
            <a:xfrm>
              <a:off x="-70900" y="3306250"/>
              <a:ext cx="20000" cy="23225"/>
            </a:xfrm>
            <a:custGeom>
              <a:avLst/>
              <a:gdLst/>
              <a:ahLst/>
              <a:cxnLst/>
              <a:rect l="l" t="t" r="r" b="b"/>
              <a:pathLst>
                <a:path w="800" h="929" extrusionOk="0">
                  <a:moveTo>
                    <a:pt x="632" y="1"/>
                  </a:moveTo>
                  <a:cubicBezTo>
                    <a:pt x="421" y="62"/>
                    <a:pt x="211" y="119"/>
                    <a:pt x="1" y="172"/>
                  </a:cubicBezTo>
                  <a:cubicBezTo>
                    <a:pt x="54" y="390"/>
                    <a:pt x="108" y="636"/>
                    <a:pt x="93" y="768"/>
                  </a:cubicBezTo>
                  <a:lnTo>
                    <a:pt x="222" y="929"/>
                  </a:lnTo>
                  <a:cubicBezTo>
                    <a:pt x="554" y="914"/>
                    <a:pt x="799" y="804"/>
                    <a:pt x="753" y="554"/>
                  </a:cubicBezTo>
                  <a:cubicBezTo>
                    <a:pt x="721" y="365"/>
                    <a:pt x="678" y="180"/>
                    <a:pt x="63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83" name="Google Shape;1142;p37"/>
          <p:cNvGrpSpPr/>
          <p:nvPr/>
        </p:nvGrpSpPr>
        <p:grpSpPr>
          <a:xfrm rot="1171993">
            <a:off x="35228" y="2138850"/>
            <a:ext cx="972338" cy="585346"/>
            <a:chOff x="4345425" y="2175475"/>
            <a:chExt cx="800750" cy="176025"/>
          </a:xfrm>
        </p:grpSpPr>
        <p:sp>
          <p:nvSpPr>
            <p:cNvPr id="84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5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6071" y="2226243"/>
            <a:ext cx="809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89" name="Google Shape;1142;p37"/>
          <p:cNvGrpSpPr/>
          <p:nvPr/>
        </p:nvGrpSpPr>
        <p:grpSpPr>
          <a:xfrm rot="1171993">
            <a:off x="12492" y="3581554"/>
            <a:ext cx="972338" cy="585346"/>
            <a:chOff x="4345425" y="2175475"/>
            <a:chExt cx="800750" cy="176025"/>
          </a:xfrm>
        </p:grpSpPr>
        <p:sp>
          <p:nvSpPr>
            <p:cNvPr id="90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1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+mn-lt"/>
              </a:endParaRPr>
            </a:p>
          </p:txBody>
        </p:sp>
      </p:grpSp>
      <p:sp>
        <p:nvSpPr>
          <p:cNvPr id="92" name="Google Shape;1149;p37"/>
          <p:cNvSpPr txBox="1">
            <a:spLocks noGrp="1"/>
          </p:cNvSpPr>
          <p:nvPr>
            <p:ph type="subTitle" idx="6"/>
          </p:nvPr>
        </p:nvSpPr>
        <p:spPr>
          <a:xfrm>
            <a:off x="107504" y="4009200"/>
            <a:ext cx="396044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dirty="0" err="1">
                <a:latin typeface="Tekton Pro" pitchFamily="34" charset="0"/>
              </a:rPr>
              <a:t>Studi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intertekstualitas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memberi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keseimbangan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antara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unsur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intrinsik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ekstrinsik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disesuaikan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dengan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fungsi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di </a:t>
            </a:r>
            <a:r>
              <a:rPr lang="en-US" dirty="0" err="1">
                <a:latin typeface="Tekton Pro" pitchFamily="34" charset="0"/>
              </a:rPr>
              <a:t>masyarakat</a:t>
            </a:r>
            <a:r>
              <a:rPr lang="en-US" dirty="0">
                <a:latin typeface="Tekton Pro" pitchFamily="34" charset="0"/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sp>
        <p:nvSpPr>
          <p:cNvPr id="93" name="Google Shape;1148;p37"/>
          <p:cNvSpPr txBox="1">
            <a:spLocks noGrp="1"/>
          </p:cNvSpPr>
          <p:nvPr>
            <p:ph type="subTitle" idx="4"/>
          </p:nvPr>
        </p:nvSpPr>
        <p:spPr>
          <a:xfrm>
            <a:off x="83266" y="2617847"/>
            <a:ext cx="3912669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sz="1800" dirty="0" err="1" smtClean="0">
                <a:latin typeface="Tekton Pro" pitchFamily="34" charset="0"/>
              </a:rPr>
              <a:t>Studi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intertekstualitas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berarti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menganalisis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unsur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intrinsik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dan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ekstrinsik</a:t>
            </a:r>
            <a:r>
              <a:rPr lang="en-US" sz="1800" dirty="0" smtClean="0">
                <a:latin typeface="Tekton Pro" pitchFamily="34" charset="0"/>
              </a:rPr>
              <a:t> </a:t>
            </a:r>
            <a:r>
              <a:rPr lang="en-US" sz="1800" dirty="0" err="1" smtClean="0">
                <a:latin typeface="Tekton Pro" pitchFamily="34" charset="0"/>
              </a:rPr>
              <a:t>teks</a:t>
            </a:r>
            <a:r>
              <a:rPr lang="en-US" sz="1800" dirty="0" smtClean="0">
                <a:latin typeface="Tekton Pro" pitchFamily="34" charset="0"/>
              </a:rPr>
              <a:t>.</a:t>
            </a:r>
            <a:endParaRPr lang="en-US" sz="1800" dirty="0">
              <a:latin typeface="Tekton Pro" pitchFamily="34" charset="0"/>
            </a:endParaRPr>
          </a:p>
          <a:p>
            <a:pPr marL="0" indent="0" algn="just"/>
            <a:endParaRPr lang="en-US" dirty="0">
              <a:latin typeface="+mn-lt"/>
            </a:endParaRPr>
          </a:p>
        </p:txBody>
      </p:sp>
      <p:grpSp>
        <p:nvGrpSpPr>
          <p:cNvPr id="94" name="Google Shape;1142;p37"/>
          <p:cNvGrpSpPr/>
          <p:nvPr/>
        </p:nvGrpSpPr>
        <p:grpSpPr>
          <a:xfrm rot="1171993">
            <a:off x="5138783" y="990035"/>
            <a:ext cx="988613" cy="653213"/>
            <a:chOff x="4351850" y="2175475"/>
            <a:chExt cx="814153" cy="196434"/>
          </a:xfrm>
        </p:grpSpPr>
        <p:sp>
          <p:nvSpPr>
            <p:cNvPr id="95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6" name="Google Shape;1144;p37"/>
            <p:cNvSpPr/>
            <p:nvPr/>
          </p:nvSpPr>
          <p:spPr>
            <a:xfrm>
              <a:off x="4365253" y="2216334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sp>
        <p:nvSpPr>
          <p:cNvPr id="97" name="Google Shape;1147;p37"/>
          <p:cNvSpPr txBox="1">
            <a:spLocks noGrp="1"/>
          </p:cNvSpPr>
          <p:nvPr>
            <p:ph type="subTitle" idx="3"/>
          </p:nvPr>
        </p:nvSpPr>
        <p:spPr>
          <a:xfrm>
            <a:off x="289007" y="3651870"/>
            <a:ext cx="1114641" cy="368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3</a:t>
            </a:r>
            <a:endParaRPr dirty="0">
              <a:latin typeface="+mn-lt"/>
            </a:endParaRPr>
          </a:p>
        </p:txBody>
      </p:sp>
      <p:sp>
        <p:nvSpPr>
          <p:cNvPr id="98" name="Google Shape;1147;p37"/>
          <p:cNvSpPr txBox="1">
            <a:spLocks noGrp="1"/>
          </p:cNvSpPr>
          <p:nvPr>
            <p:ph type="subTitle" idx="3"/>
          </p:nvPr>
        </p:nvSpPr>
        <p:spPr>
          <a:xfrm>
            <a:off x="410491" y="1203598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1</a:t>
            </a:r>
            <a:endParaRPr dirty="0">
              <a:latin typeface="+mn-lt"/>
            </a:endParaRPr>
          </a:p>
        </p:txBody>
      </p:sp>
      <p:sp>
        <p:nvSpPr>
          <p:cNvPr id="99" name="Google Shape;1149;p37"/>
          <p:cNvSpPr txBox="1">
            <a:spLocks noGrp="1"/>
          </p:cNvSpPr>
          <p:nvPr>
            <p:ph type="subTitle" idx="6"/>
          </p:nvPr>
        </p:nvSpPr>
        <p:spPr>
          <a:xfrm>
            <a:off x="5102680" y="1562587"/>
            <a:ext cx="3960440" cy="10811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dirty="0" err="1">
                <a:latin typeface="Tekton Pro" pitchFamily="34" charset="0"/>
              </a:rPr>
              <a:t>Dalam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kaitan</a:t>
            </a:r>
            <a:r>
              <a:rPr lang="en-US" dirty="0">
                <a:latin typeface="Tekton Pro" pitchFamily="34" charset="0"/>
              </a:rPr>
              <a:t> proses </a:t>
            </a:r>
            <a:r>
              <a:rPr lang="en-US" dirty="0" err="1">
                <a:latin typeface="Tekton Pro" pitchFamily="34" charset="0"/>
              </a:rPr>
              <a:t>kreatif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pengarang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kehadiran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sebuah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merupakan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hasil</a:t>
            </a:r>
            <a:r>
              <a:rPr lang="en-US" dirty="0">
                <a:latin typeface="Tekton Pro" pitchFamily="34" charset="0"/>
              </a:rPr>
              <a:t> yang </a:t>
            </a:r>
            <a:r>
              <a:rPr lang="en-US" dirty="0" err="1">
                <a:latin typeface="Tekton Pro" pitchFamily="34" charset="0"/>
              </a:rPr>
              <a:t>diperoleh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dari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teks-teks</a:t>
            </a:r>
            <a:r>
              <a:rPr lang="en-US" dirty="0">
                <a:latin typeface="Tekton Pro" pitchFamily="34" charset="0"/>
              </a:rPr>
              <a:t> lain.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sp>
        <p:nvSpPr>
          <p:cNvPr id="100" name="Google Shape;1149;p37"/>
          <p:cNvSpPr txBox="1">
            <a:spLocks noGrp="1"/>
          </p:cNvSpPr>
          <p:nvPr>
            <p:ph type="subTitle" idx="6"/>
          </p:nvPr>
        </p:nvSpPr>
        <p:spPr>
          <a:xfrm>
            <a:off x="5191499" y="3106354"/>
            <a:ext cx="3960440" cy="10811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dirty="0" err="1">
                <a:latin typeface="Tekton Pro" pitchFamily="34" charset="0"/>
              </a:rPr>
              <a:t>Dalam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kaitan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studi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intertekstualitas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pengertian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 (</a:t>
            </a:r>
            <a:r>
              <a:rPr lang="en-US" dirty="0" err="1">
                <a:latin typeface="Tekton Pro" pitchFamily="34" charset="0"/>
              </a:rPr>
              <a:t>sastra</a:t>
            </a:r>
            <a:r>
              <a:rPr lang="en-US" dirty="0">
                <a:latin typeface="Tekton Pro" pitchFamily="34" charset="0"/>
              </a:rPr>
              <a:t>) </a:t>
            </a:r>
            <a:r>
              <a:rPr lang="en-US" dirty="0" err="1">
                <a:latin typeface="Tekton Pro" pitchFamily="34" charset="0"/>
              </a:rPr>
              <a:t>jangan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ditafsir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hanya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atas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bahan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sastra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tetapi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harus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mencakup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seluruh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unsur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teks</a:t>
            </a:r>
            <a:r>
              <a:rPr lang="en-US" dirty="0">
                <a:latin typeface="Tekton Pro" pitchFamily="34" charset="0"/>
              </a:rPr>
              <a:t>, </a:t>
            </a:r>
            <a:r>
              <a:rPr lang="en-US" dirty="0" err="1">
                <a:latin typeface="Tekton Pro" pitchFamily="34" charset="0"/>
              </a:rPr>
              <a:t>termasuk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juga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unsur</a:t>
            </a:r>
            <a:r>
              <a:rPr lang="en-US" dirty="0">
                <a:latin typeface="Tekton Pro" pitchFamily="34" charset="0"/>
              </a:rPr>
              <a:t> </a:t>
            </a:r>
            <a:r>
              <a:rPr lang="en-US" dirty="0" err="1">
                <a:latin typeface="Tekton Pro" pitchFamily="34" charset="0"/>
              </a:rPr>
              <a:t>bahasa</a:t>
            </a:r>
            <a:r>
              <a:rPr lang="en-US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grpSp>
        <p:nvGrpSpPr>
          <p:cNvPr id="101" name="Google Shape;1142;p37"/>
          <p:cNvGrpSpPr/>
          <p:nvPr/>
        </p:nvGrpSpPr>
        <p:grpSpPr>
          <a:xfrm rot="1171993">
            <a:off x="5211487" y="2646219"/>
            <a:ext cx="988613" cy="653213"/>
            <a:chOff x="4351850" y="2175475"/>
            <a:chExt cx="814153" cy="196434"/>
          </a:xfrm>
        </p:grpSpPr>
        <p:sp>
          <p:nvSpPr>
            <p:cNvPr id="102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03" name="Google Shape;1144;p37"/>
            <p:cNvSpPr/>
            <p:nvPr/>
          </p:nvSpPr>
          <p:spPr>
            <a:xfrm>
              <a:off x="4365253" y="2216334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104" name="Google Shape;1142;p37"/>
          <p:cNvGrpSpPr/>
          <p:nvPr/>
        </p:nvGrpSpPr>
        <p:grpSpPr>
          <a:xfrm rot="1171993">
            <a:off x="5183434" y="2657757"/>
            <a:ext cx="988613" cy="653213"/>
            <a:chOff x="4351850" y="2175475"/>
            <a:chExt cx="814153" cy="196434"/>
          </a:xfrm>
        </p:grpSpPr>
        <p:sp>
          <p:nvSpPr>
            <p:cNvPr id="105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06" name="Google Shape;1144;p37"/>
            <p:cNvSpPr/>
            <p:nvPr/>
          </p:nvSpPr>
          <p:spPr>
            <a:xfrm>
              <a:off x="4365253" y="2216334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sp>
        <p:nvSpPr>
          <p:cNvPr id="107" name="Google Shape;1147;p37"/>
          <p:cNvSpPr txBox="1">
            <a:spLocks noGrp="1"/>
          </p:cNvSpPr>
          <p:nvPr>
            <p:ph type="subTitle" idx="3"/>
          </p:nvPr>
        </p:nvSpPr>
        <p:spPr>
          <a:xfrm>
            <a:off x="5508104" y="2715766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5</a:t>
            </a:r>
            <a:endParaRPr dirty="0">
              <a:latin typeface="+mn-lt"/>
            </a:endParaRPr>
          </a:p>
        </p:txBody>
      </p:sp>
      <p:grpSp>
        <p:nvGrpSpPr>
          <p:cNvPr id="108" name="Google Shape;1142;p37"/>
          <p:cNvGrpSpPr/>
          <p:nvPr/>
        </p:nvGrpSpPr>
        <p:grpSpPr>
          <a:xfrm rot="1171993">
            <a:off x="5156810" y="1051980"/>
            <a:ext cx="988613" cy="653213"/>
            <a:chOff x="4351850" y="2175475"/>
            <a:chExt cx="814153" cy="196434"/>
          </a:xfrm>
        </p:grpSpPr>
        <p:sp>
          <p:nvSpPr>
            <p:cNvPr id="109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0" name="Google Shape;1144;p37"/>
            <p:cNvSpPr/>
            <p:nvPr/>
          </p:nvSpPr>
          <p:spPr>
            <a:xfrm>
              <a:off x="4365253" y="2216334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111" name="Google Shape;1142;p37"/>
          <p:cNvGrpSpPr/>
          <p:nvPr/>
        </p:nvGrpSpPr>
        <p:grpSpPr>
          <a:xfrm rot="1171993">
            <a:off x="33365" y="1205291"/>
            <a:ext cx="972338" cy="585346"/>
            <a:chOff x="4345425" y="2175475"/>
            <a:chExt cx="800750" cy="176025"/>
          </a:xfrm>
        </p:grpSpPr>
        <p:sp>
          <p:nvSpPr>
            <p:cNvPr id="112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3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114" name="Google Shape;1142;p37"/>
          <p:cNvGrpSpPr/>
          <p:nvPr/>
        </p:nvGrpSpPr>
        <p:grpSpPr>
          <a:xfrm rot="1171993">
            <a:off x="105373" y="2141395"/>
            <a:ext cx="972338" cy="585346"/>
            <a:chOff x="4345425" y="2175475"/>
            <a:chExt cx="800750" cy="176025"/>
          </a:xfrm>
        </p:grpSpPr>
        <p:sp>
          <p:nvSpPr>
            <p:cNvPr id="115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6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117" name="Google Shape;1142;p37"/>
          <p:cNvGrpSpPr/>
          <p:nvPr/>
        </p:nvGrpSpPr>
        <p:grpSpPr>
          <a:xfrm rot="1171993">
            <a:off x="33365" y="3581555"/>
            <a:ext cx="972338" cy="585346"/>
            <a:chOff x="4345425" y="2175475"/>
            <a:chExt cx="800750" cy="176025"/>
          </a:xfrm>
        </p:grpSpPr>
        <p:sp>
          <p:nvSpPr>
            <p:cNvPr id="118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19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Google Shape;1225;p39"/>
          <p:cNvGrpSpPr/>
          <p:nvPr/>
        </p:nvGrpSpPr>
        <p:grpSpPr>
          <a:xfrm>
            <a:off x="3476925" y="1940288"/>
            <a:ext cx="2190131" cy="176025"/>
            <a:chOff x="4345425" y="2175475"/>
            <a:chExt cx="800750" cy="176025"/>
          </a:xfrm>
        </p:grpSpPr>
        <p:sp>
          <p:nvSpPr>
            <p:cNvPr id="1226" name="Google Shape;1226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8" name="Google Shape;1228;p39"/>
          <p:cNvGrpSpPr/>
          <p:nvPr/>
        </p:nvGrpSpPr>
        <p:grpSpPr>
          <a:xfrm>
            <a:off x="3733250" y="2407525"/>
            <a:ext cx="1677491" cy="176025"/>
            <a:chOff x="4345425" y="2175475"/>
            <a:chExt cx="800750" cy="176025"/>
          </a:xfrm>
        </p:grpSpPr>
        <p:sp>
          <p:nvSpPr>
            <p:cNvPr id="1229" name="Google Shape;1229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1" name="Google Shape;1231;p39"/>
          <p:cNvGrpSpPr/>
          <p:nvPr/>
        </p:nvGrpSpPr>
        <p:grpSpPr>
          <a:xfrm rot="140656">
            <a:off x="3657768" y="2861848"/>
            <a:ext cx="1828441" cy="176031"/>
            <a:chOff x="4345425" y="2175475"/>
            <a:chExt cx="800750" cy="176025"/>
          </a:xfrm>
        </p:grpSpPr>
        <p:sp>
          <p:nvSpPr>
            <p:cNvPr id="1232" name="Google Shape;1232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4" name="Google Shape;1234;p39"/>
          <p:cNvGrpSpPr/>
          <p:nvPr/>
        </p:nvGrpSpPr>
        <p:grpSpPr>
          <a:xfrm rot="140725">
            <a:off x="3947857" y="3353395"/>
            <a:ext cx="1234670" cy="176031"/>
            <a:chOff x="4345425" y="2175475"/>
            <a:chExt cx="800750" cy="176025"/>
          </a:xfrm>
        </p:grpSpPr>
        <p:sp>
          <p:nvSpPr>
            <p:cNvPr id="1235" name="Google Shape;1235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7" name="Google Shape;1237;p39"/>
          <p:cNvSpPr txBox="1">
            <a:spLocks noGrp="1"/>
          </p:cNvSpPr>
          <p:nvPr>
            <p:ph type="title"/>
          </p:nvPr>
        </p:nvSpPr>
        <p:spPr>
          <a:xfrm>
            <a:off x="2771800" y="1570950"/>
            <a:ext cx="3528392" cy="200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" sz="2400" dirty="0"/>
              <a:t>Praktik analisis intertekstual pada </a:t>
            </a:r>
            <a:r>
              <a:rPr lang="en" sz="2400" dirty="0" smtClean="0"/>
              <a:t>cerita </a:t>
            </a:r>
            <a:r>
              <a:rPr lang="en-US" sz="2400" dirty="0" err="1"/>
              <a:t>a</a:t>
            </a:r>
            <a:r>
              <a:rPr lang="en-US" sz="2400" dirty="0" err="1" smtClean="0"/>
              <a:t>nak</a:t>
            </a:r>
            <a:r>
              <a:rPr lang="en-US" sz="2400" dirty="0" smtClean="0"/>
              <a:t> </a:t>
            </a:r>
            <a:r>
              <a:rPr lang="en-US" sz="2400" dirty="0"/>
              <a:t>The Magic Book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Sayang</a:t>
            </a:r>
            <a:r>
              <a:rPr lang="en-US" sz="2400" dirty="0"/>
              <a:t> Mama</a:t>
            </a:r>
            <a:endParaRPr sz="2400" dirty="0"/>
          </a:p>
        </p:txBody>
      </p:sp>
      <p:sp>
        <p:nvSpPr>
          <p:cNvPr id="1238" name="Google Shape;1238;p39"/>
          <p:cNvSpPr/>
          <p:nvPr/>
        </p:nvSpPr>
        <p:spPr>
          <a:xfrm>
            <a:off x="7335175" y="3492600"/>
            <a:ext cx="1030054" cy="1376819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39"/>
          <p:cNvSpPr/>
          <p:nvPr/>
        </p:nvSpPr>
        <p:spPr>
          <a:xfrm rot="9797852">
            <a:off x="544930" y="949988"/>
            <a:ext cx="1030058" cy="1376825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p53"/>
          <p:cNvSpPr txBox="1"/>
          <p:nvPr/>
        </p:nvSpPr>
        <p:spPr>
          <a:xfrm>
            <a:off x="1751893" y="411510"/>
            <a:ext cx="6146955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600" rIns="0" bIns="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2256" name="Google Shape;2256;p53"/>
          <p:cNvSpPr txBox="1"/>
          <p:nvPr/>
        </p:nvSpPr>
        <p:spPr>
          <a:xfrm>
            <a:off x="1403648" y="1561561"/>
            <a:ext cx="6120679" cy="187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600" rIns="0" bIns="0" anchor="ctr" anchorCtr="0">
            <a:noAutofit/>
          </a:bodyPr>
          <a:lstStyle/>
          <a:p>
            <a:pPr lvl="0" algn="ctr"/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Praktik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analisis</a:t>
            </a:r>
            <a:r>
              <a:rPr lang="en-US" sz="1900" dirty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dalam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penulisan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ini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mengutip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dari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jurnal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“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Intertekstualitas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Dalam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Novel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Anak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i="1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The Magic Book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Karya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Qurrota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Aini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Dengan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Novel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Aku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Sayang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Mama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Karya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Baiq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Shafira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Salsabila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, (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Anang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Muzaqi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, 2013).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Hasil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pembahasan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dalam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jurnal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ini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1900" dirty="0" err="1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ditemukannya</a:t>
            </a:r>
            <a:r>
              <a:rPr lang="en-US" sz="1900" dirty="0" smtClean="0">
                <a:solidFill>
                  <a:schemeClr val="bg2"/>
                </a:solidFill>
                <a:latin typeface="Tekton Pro" pitchFamily="34" charset="0"/>
                <a:ea typeface="Itim"/>
                <a:cs typeface="Itim"/>
                <a:sym typeface="Itim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kemiripan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tentang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struktur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cerita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anak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The Magic Book </a:t>
            </a:r>
            <a:r>
              <a:rPr lang="en-US" sz="2000" dirty="0" err="1" smtClean="0">
                <a:solidFill>
                  <a:schemeClr val="bg2"/>
                </a:solidFill>
                <a:latin typeface="Tekton Pro" pitchFamily="34" charset="0"/>
              </a:rPr>
              <a:t>dengan</a:t>
            </a:r>
            <a:r>
              <a:rPr lang="en-US" sz="2000" dirty="0" smtClean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cerita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Aku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Sayang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Tekton Pro" pitchFamily="34" charset="0"/>
              </a:rPr>
              <a:t>Mama </a:t>
            </a:r>
            <a:r>
              <a:rPr lang="en-US" sz="2000" dirty="0" err="1" smtClean="0">
                <a:solidFill>
                  <a:schemeClr val="bg2"/>
                </a:solidFill>
                <a:latin typeface="Tekton Pro" pitchFamily="34" charset="0"/>
              </a:rPr>
              <a:t>dan</a:t>
            </a:r>
            <a:r>
              <a:rPr lang="en-US" sz="2000" dirty="0" smtClean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  <a:latin typeface="Tekton Pro" pitchFamily="34" charset="0"/>
              </a:rPr>
              <a:t>ditemukan</a:t>
            </a:r>
            <a:r>
              <a:rPr lang="en-US" sz="2000" dirty="0" smtClean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  <a:latin typeface="Tekton Pro" pitchFamily="34" charset="0"/>
              </a:rPr>
              <a:t>Hubungan</a:t>
            </a:r>
            <a:r>
              <a:rPr lang="en-US" sz="2000" dirty="0" smtClean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Intertekstual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Dalam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Cerita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Anak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The Magic Book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Dengan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Aku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ekton Pro" pitchFamily="34" charset="0"/>
              </a:rPr>
              <a:t>Sayang</a:t>
            </a:r>
            <a:r>
              <a:rPr lang="en-US" sz="2000" dirty="0">
                <a:solidFill>
                  <a:schemeClr val="bg2"/>
                </a:solidFill>
                <a:latin typeface="Tekton Pro" pitchFamily="34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Tekton Pro" pitchFamily="34" charset="0"/>
              </a:rPr>
              <a:t>Mama.</a:t>
            </a:r>
            <a:endParaRPr sz="1900" dirty="0">
              <a:solidFill>
                <a:schemeClr val="bg2"/>
              </a:solidFill>
              <a:latin typeface="Tekton Pro" pitchFamily="34" charset="0"/>
              <a:ea typeface="Itim"/>
              <a:cs typeface="Itim"/>
              <a:sym typeface="Itim"/>
            </a:endParaRPr>
          </a:p>
        </p:txBody>
      </p:sp>
      <p:sp>
        <p:nvSpPr>
          <p:cNvPr id="2257" name="Google Shape;2257;p53"/>
          <p:cNvSpPr txBox="1"/>
          <p:nvPr/>
        </p:nvSpPr>
        <p:spPr>
          <a:xfrm>
            <a:off x="1618094" y="1572347"/>
            <a:ext cx="11670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60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1C4587"/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2269" name="Google Shape;2269;p53"/>
          <p:cNvSpPr/>
          <p:nvPr/>
        </p:nvSpPr>
        <p:spPr>
          <a:xfrm rot="-7512252">
            <a:off x="424828" y="4273371"/>
            <a:ext cx="740141" cy="406780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Google Shape;1017;p34"/>
          <p:cNvGrpSpPr/>
          <p:nvPr/>
        </p:nvGrpSpPr>
        <p:grpSpPr>
          <a:xfrm rot="9456294">
            <a:off x="6814441" y="4159157"/>
            <a:ext cx="2306042" cy="512923"/>
            <a:chOff x="7051300" y="3461525"/>
            <a:chExt cx="2305989" cy="512912"/>
          </a:xfrm>
        </p:grpSpPr>
        <p:sp>
          <p:nvSpPr>
            <p:cNvPr id="49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2269;p53"/>
          <p:cNvSpPr/>
          <p:nvPr/>
        </p:nvSpPr>
        <p:spPr>
          <a:xfrm rot="19282971">
            <a:off x="513595" y="489520"/>
            <a:ext cx="740141" cy="406780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>
            <a:off x="971599" y="339502"/>
            <a:ext cx="5184577" cy="484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000" dirty="0" smtClean="0">
                <a:sym typeface="Muli"/>
              </a:rPr>
              <a:t>1. </a:t>
            </a:r>
            <a:r>
              <a:rPr lang="en-US" sz="2000" dirty="0" err="1" smtClean="0">
                <a:sym typeface="Muli"/>
              </a:rPr>
              <a:t>Kemiripan</a:t>
            </a:r>
            <a:r>
              <a:rPr lang="en-US" sz="2000" dirty="0" smtClean="0">
                <a:sym typeface="Muli"/>
              </a:rPr>
              <a:t> </a:t>
            </a:r>
            <a:r>
              <a:rPr lang="en-US" sz="2000" dirty="0" err="1" smtClean="0">
                <a:sym typeface="Muli"/>
              </a:rPr>
              <a:t>Penokohan</a:t>
            </a:r>
            <a:endParaRPr sz="2000" dirty="0">
              <a:sym typeface="Muli"/>
            </a:endParaRPr>
          </a:p>
        </p:txBody>
      </p:sp>
      <p:grpSp>
        <p:nvGrpSpPr>
          <p:cNvPr id="3178" name="Google Shape;3178;p60"/>
          <p:cNvGrpSpPr/>
          <p:nvPr/>
        </p:nvGrpSpPr>
        <p:grpSpPr>
          <a:xfrm flipH="1">
            <a:off x="1187624" y="4573761"/>
            <a:ext cx="1639616" cy="176025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1" name="Google Shape;3181;p60"/>
          <p:cNvGrpSpPr/>
          <p:nvPr/>
        </p:nvGrpSpPr>
        <p:grpSpPr>
          <a:xfrm rot="-949627">
            <a:off x="6867827" y="1122251"/>
            <a:ext cx="1951008" cy="1793505"/>
            <a:chOff x="2334325" y="3469775"/>
            <a:chExt cx="1136500" cy="995125"/>
          </a:xfrm>
        </p:grpSpPr>
        <p:sp>
          <p:nvSpPr>
            <p:cNvPr id="3182" name="Google Shape;3182;p60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60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60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60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60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7450502" y="1652462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7037115" y="4677709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5656" y="1203598"/>
            <a:ext cx="42484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“</a:t>
            </a:r>
            <a:r>
              <a:rPr lang="en-US" i="1" dirty="0" err="1"/>
              <a:t>Iya</a:t>
            </a:r>
            <a:r>
              <a:rPr lang="en-US" i="1" dirty="0"/>
              <a:t> </a:t>
            </a:r>
            <a:r>
              <a:rPr lang="en-US" i="1" dirty="0" err="1"/>
              <a:t>nih</a:t>
            </a:r>
            <a:r>
              <a:rPr lang="en-US" i="1" dirty="0"/>
              <a:t>… </a:t>
            </a:r>
            <a:r>
              <a:rPr lang="en-US" i="1" dirty="0" err="1"/>
              <a:t>kak</a:t>
            </a:r>
            <a:r>
              <a:rPr lang="en-US" i="1" dirty="0"/>
              <a:t> Alisha </a:t>
            </a:r>
            <a:r>
              <a:rPr lang="en-US" i="1" dirty="0" err="1"/>
              <a:t>teriaknya</a:t>
            </a:r>
            <a:r>
              <a:rPr lang="en-US" i="1" dirty="0"/>
              <a:t> </a:t>
            </a:r>
            <a:r>
              <a:rPr lang="en-US" i="1" dirty="0" err="1"/>
              <a:t>kenceng</a:t>
            </a:r>
            <a:r>
              <a:rPr lang="en-US" i="1" dirty="0"/>
              <a:t> </a:t>
            </a:r>
            <a:r>
              <a:rPr lang="en-US" i="1" dirty="0" err="1"/>
              <a:t>banget</a:t>
            </a:r>
            <a:r>
              <a:rPr lang="en-US" i="1" dirty="0"/>
              <a:t>!” kata </a:t>
            </a:r>
            <a:r>
              <a:rPr lang="en-US" i="1" dirty="0" err="1"/>
              <a:t>Shila</a:t>
            </a:r>
            <a:r>
              <a:rPr lang="en-US" i="1" dirty="0"/>
              <a:t> yang </a:t>
            </a:r>
            <a:r>
              <a:rPr lang="en-US" i="1" dirty="0" err="1"/>
              <a:t>memilih</a:t>
            </a:r>
            <a:r>
              <a:rPr lang="en-US" i="1" dirty="0"/>
              <a:t> </a:t>
            </a:r>
            <a:r>
              <a:rPr lang="en-US" i="1" dirty="0" err="1"/>
              <a:t>tempat</a:t>
            </a:r>
            <a:r>
              <a:rPr lang="en-US" i="1" dirty="0"/>
              <a:t> </a:t>
            </a:r>
            <a:r>
              <a:rPr lang="en-US" i="1" dirty="0" err="1"/>
              <a:t>duduk</a:t>
            </a:r>
            <a:r>
              <a:rPr lang="en-US" i="1" dirty="0"/>
              <a:t> di </a:t>
            </a:r>
            <a:r>
              <a:rPr lang="en-US" i="1" dirty="0" err="1"/>
              <a:t>sebelah</a:t>
            </a:r>
            <a:r>
              <a:rPr lang="en-US" i="1" dirty="0"/>
              <a:t> ayah. “</a:t>
            </a:r>
            <a:r>
              <a:rPr lang="en-US" i="1" dirty="0" err="1"/>
              <a:t>Hehehe</a:t>
            </a:r>
            <a:r>
              <a:rPr lang="en-US" i="1" dirty="0"/>
              <a:t>…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nggak</a:t>
            </a:r>
            <a:r>
              <a:rPr lang="en-US" i="1" dirty="0"/>
              <a:t> </a:t>
            </a:r>
            <a:r>
              <a:rPr lang="en-US" i="1" dirty="0" err="1"/>
              <a:t>kenceng</a:t>
            </a:r>
            <a:r>
              <a:rPr lang="en-US" i="1" dirty="0"/>
              <a:t>, </a:t>
            </a:r>
            <a:r>
              <a:rPr lang="en-US" i="1" dirty="0" err="1"/>
              <a:t>nanti</a:t>
            </a:r>
            <a:r>
              <a:rPr lang="en-US" i="1" dirty="0"/>
              <a:t> </a:t>
            </a:r>
            <a:r>
              <a:rPr lang="en-US" i="1" dirty="0" err="1"/>
              <a:t>nggak</a:t>
            </a:r>
            <a:r>
              <a:rPr lang="en-US" i="1" dirty="0"/>
              <a:t> </a:t>
            </a:r>
            <a:r>
              <a:rPr lang="en-US" i="1" dirty="0" err="1"/>
              <a:t>kedengeran</a:t>
            </a:r>
            <a:r>
              <a:rPr lang="en-US" i="1" dirty="0"/>
              <a:t>!” </a:t>
            </a:r>
            <a:r>
              <a:rPr lang="en-US" i="1" dirty="0" err="1"/>
              <a:t>kataku</a:t>
            </a:r>
            <a:r>
              <a:rPr lang="en-US" i="1" dirty="0"/>
              <a:t> </a:t>
            </a:r>
            <a:r>
              <a:rPr lang="en-US" i="1" dirty="0" err="1" smtClean="0"/>
              <a:t>bercanda</a:t>
            </a:r>
            <a:r>
              <a:rPr lang="en-US" i="1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/>
              <a:t>The Magic </a:t>
            </a:r>
            <a:r>
              <a:rPr lang="en-US" dirty="0" smtClean="0"/>
              <a:t>Book).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0814" y="2736219"/>
            <a:ext cx="44913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/>
              <a:t>Eh, </a:t>
            </a:r>
            <a:r>
              <a:rPr lang="en-US" i="1" dirty="0" err="1"/>
              <a:t>sebelumnya</a:t>
            </a:r>
            <a:r>
              <a:rPr lang="en-US" i="1" dirty="0"/>
              <a:t> </a:t>
            </a:r>
            <a:r>
              <a:rPr lang="en-US" i="1" dirty="0" err="1"/>
              <a:t>perkenalkan</a:t>
            </a:r>
            <a:r>
              <a:rPr lang="en-US" i="1" dirty="0"/>
              <a:t>, </a:t>
            </a:r>
            <a:r>
              <a:rPr lang="en-US" i="1" dirty="0" err="1"/>
              <a:t>namaku</a:t>
            </a:r>
            <a:r>
              <a:rPr lang="en-US" i="1" dirty="0"/>
              <a:t> </a:t>
            </a:r>
            <a:r>
              <a:rPr lang="en-US" i="1" dirty="0" err="1"/>
              <a:t>Renata</a:t>
            </a:r>
            <a:r>
              <a:rPr lang="en-US" i="1" dirty="0"/>
              <a:t> </a:t>
            </a:r>
            <a:r>
              <a:rPr lang="en-US" i="1" dirty="0" err="1"/>
              <a:t>Adisty</a:t>
            </a:r>
            <a:r>
              <a:rPr lang="en-US" i="1" dirty="0"/>
              <a:t>.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pecinta</a:t>
            </a:r>
            <a:r>
              <a:rPr lang="en-US" i="1" dirty="0"/>
              <a:t> </a:t>
            </a:r>
            <a:r>
              <a:rPr lang="en-US" i="1" dirty="0" err="1"/>
              <a:t>kue</a:t>
            </a:r>
            <a:r>
              <a:rPr lang="en-US" i="1" dirty="0"/>
              <a:t> </a:t>
            </a:r>
            <a:r>
              <a:rPr lang="en-US" i="1" dirty="0" err="1"/>
              <a:t>pukis</a:t>
            </a:r>
            <a:r>
              <a:rPr lang="en-US" i="1" dirty="0"/>
              <a:t>. </a:t>
            </a:r>
            <a:r>
              <a:rPr lang="en-US" i="1" dirty="0" err="1"/>
              <a:t>Tahu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, </a:t>
            </a:r>
            <a:r>
              <a:rPr lang="en-US" i="1" dirty="0" err="1"/>
              <a:t>mengapa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menyukai</a:t>
            </a:r>
            <a:r>
              <a:rPr lang="en-US" i="1" dirty="0"/>
              <a:t> </a:t>
            </a:r>
            <a:r>
              <a:rPr lang="en-US" i="1" dirty="0" err="1"/>
              <a:t>kue</a:t>
            </a:r>
            <a:r>
              <a:rPr lang="en-US" i="1" dirty="0"/>
              <a:t> </a:t>
            </a:r>
            <a:r>
              <a:rPr lang="en-US" i="1" dirty="0" err="1"/>
              <a:t>pukis</a:t>
            </a:r>
            <a:r>
              <a:rPr lang="en-US" i="1" dirty="0"/>
              <a:t>? </a:t>
            </a:r>
            <a:r>
              <a:rPr lang="en-US" i="1" dirty="0" err="1"/>
              <a:t>Selain</a:t>
            </a:r>
            <a:r>
              <a:rPr lang="en-US" i="1" dirty="0"/>
              <a:t> </a:t>
            </a:r>
            <a:r>
              <a:rPr lang="en-US" i="1" dirty="0" err="1"/>
              <a:t>teksturnya</a:t>
            </a:r>
            <a:r>
              <a:rPr lang="en-US" i="1" dirty="0"/>
              <a:t> </a:t>
            </a:r>
            <a:r>
              <a:rPr lang="en-US" i="1" dirty="0" err="1"/>
              <a:t>empuk</a:t>
            </a:r>
            <a:r>
              <a:rPr lang="en-US" i="1" dirty="0"/>
              <a:t>, </a:t>
            </a:r>
            <a:r>
              <a:rPr lang="en-US" i="1" dirty="0" err="1"/>
              <a:t>rasanya</a:t>
            </a:r>
            <a:r>
              <a:rPr lang="en-US" i="1" dirty="0"/>
              <a:t> </a:t>
            </a:r>
            <a:r>
              <a:rPr lang="en-US" i="1" dirty="0" err="1"/>
              <a:t>manis-manis</a:t>
            </a:r>
            <a:r>
              <a:rPr lang="en-US" i="1" dirty="0"/>
              <a:t> </a:t>
            </a:r>
            <a:r>
              <a:rPr lang="en-US" i="1" dirty="0" err="1"/>
              <a:t>lezat</a:t>
            </a:r>
            <a:r>
              <a:rPr lang="en-US" i="1" dirty="0"/>
              <a:t>. Top, </a:t>
            </a:r>
            <a:r>
              <a:rPr lang="en-US" i="1" dirty="0" err="1"/>
              <a:t>deh</a:t>
            </a:r>
            <a:r>
              <a:rPr lang="en-US" i="1" dirty="0"/>
              <a:t>, </a:t>
            </a:r>
            <a:r>
              <a:rPr lang="en-US" i="1" dirty="0" err="1"/>
              <a:t>pokoknya</a:t>
            </a:r>
            <a:r>
              <a:rPr lang="en-US" dirty="0"/>
              <a:t>. 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p53"/>
          <p:cNvSpPr txBox="1"/>
          <p:nvPr/>
        </p:nvSpPr>
        <p:spPr>
          <a:xfrm>
            <a:off x="1687920" y="942092"/>
            <a:ext cx="6146955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600" rIns="0" bIns="0" anchor="ctr" anchorCtr="0">
            <a:noAutofit/>
          </a:bodyPr>
          <a:lstStyle/>
          <a:p>
            <a:pPr algn="ctr"/>
            <a:r>
              <a:rPr lang="en-US" sz="2000" dirty="0" smtClean="0">
                <a:latin typeface="Tekton Pro" pitchFamily="34" charset="0"/>
              </a:rPr>
              <a:t>2. </a:t>
            </a:r>
            <a:r>
              <a:rPr lang="en-US" sz="2000" dirty="0" err="1" smtClean="0">
                <a:latin typeface="Tekton Pro" pitchFamily="34" charset="0"/>
              </a:rPr>
              <a:t>Kemiripan</a:t>
            </a:r>
            <a:r>
              <a:rPr lang="en-US" sz="2000" dirty="0" smtClean="0">
                <a:latin typeface="Tekton Pro" pitchFamily="34" charset="0"/>
              </a:rPr>
              <a:t> </a:t>
            </a:r>
            <a:r>
              <a:rPr lang="en-US" sz="2000" dirty="0" err="1" smtClean="0">
                <a:latin typeface="Tekton Pro" pitchFamily="34" charset="0"/>
              </a:rPr>
              <a:t>Alur</a:t>
            </a:r>
            <a:endParaRPr lang="en-US" sz="2000" dirty="0">
              <a:latin typeface="Tekton Pro" pitchFamily="34" charset="0"/>
            </a:endParaRPr>
          </a:p>
        </p:txBody>
      </p:sp>
      <p:sp>
        <p:nvSpPr>
          <p:cNvPr id="2256" name="Google Shape;2256;p53"/>
          <p:cNvSpPr txBox="1"/>
          <p:nvPr/>
        </p:nvSpPr>
        <p:spPr>
          <a:xfrm>
            <a:off x="1403648" y="1561561"/>
            <a:ext cx="6120679" cy="187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600" rIns="0" bIns="0" anchor="ctr" anchorCtr="0">
            <a:noAutofit/>
          </a:bodyPr>
          <a:lstStyle/>
          <a:p>
            <a:pPr algn="just"/>
            <a:r>
              <a:rPr lang="en-US" sz="1800" dirty="0" err="1">
                <a:latin typeface="Tekton Pro" pitchFamily="34" charset="0"/>
              </a:rPr>
              <a:t>Kedua</a:t>
            </a:r>
            <a:r>
              <a:rPr lang="en-US" sz="1800" dirty="0">
                <a:latin typeface="Tekton Pro" pitchFamily="34" charset="0"/>
              </a:rPr>
              <a:t> novel </a:t>
            </a:r>
            <a:r>
              <a:rPr lang="en-US" sz="1800" dirty="0" err="1">
                <a:latin typeface="Tekton Pro" pitchFamily="34" charset="0"/>
              </a:rPr>
              <a:t>memiliki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kemiripan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dalam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penataan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alur</a:t>
            </a:r>
            <a:r>
              <a:rPr lang="en-US" sz="1800" dirty="0">
                <a:latin typeface="Tekton Pro" pitchFamily="34" charset="0"/>
              </a:rPr>
              <a:t>. </a:t>
            </a:r>
            <a:r>
              <a:rPr lang="en-US" sz="1800" dirty="0" err="1">
                <a:latin typeface="Tekton Pro" pitchFamily="34" charset="0"/>
              </a:rPr>
              <a:t>Pada</a:t>
            </a:r>
            <a:r>
              <a:rPr lang="en-US" sz="1800" dirty="0">
                <a:latin typeface="Tekton Pro" pitchFamily="34" charset="0"/>
              </a:rPr>
              <a:t> novel The Magic book </a:t>
            </a:r>
            <a:r>
              <a:rPr lang="en-US" sz="1800" dirty="0" err="1">
                <a:latin typeface="Tekton Pro" pitchFamily="34" charset="0"/>
              </a:rPr>
              <a:t>menggunakan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alur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maju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begitupun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pada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cerita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Aku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Sayang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Mamajuga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menggunakan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alur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maju</a:t>
            </a:r>
            <a:r>
              <a:rPr lang="en-US" sz="1800" dirty="0">
                <a:latin typeface="Tekton Pro" pitchFamily="34" charset="0"/>
              </a:rPr>
              <a:t>. Hal </a:t>
            </a:r>
            <a:r>
              <a:rPr lang="en-US" sz="1800" dirty="0" err="1">
                <a:latin typeface="Tekton Pro" pitchFamily="34" charset="0"/>
              </a:rPr>
              <a:t>ini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ditandai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dengan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keterangan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waktu</a:t>
            </a:r>
            <a:r>
              <a:rPr lang="en-US" sz="1800" dirty="0">
                <a:latin typeface="Tekton Pro" pitchFamily="34" charset="0"/>
              </a:rPr>
              <a:t> yang </a:t>
            </a:r>
            <a:r>
              <a:rPr lang="en-US" sz="1800" dirty="0" err="1">
                <a:latin typeface="Tekton Pro" pitchFamily="34" charset="0"/>
              </a:rPr>
              <a:t>terdapat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dalam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kedua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cerita</a:t>
            </a:r>
            <a:r>
              <a:rPr lang="en-US" sz="1800" dirty="0">
                <a:latin typeface="Tekton Pro" pitchFamily="34" charset="0"/>
              </a:rPr>
              <a:t> </a:t>
            </a:r>
            <a:r>
              <a:rPr lang="en-US" sz="1800" dirty="0" err="1">
                <a:latin typeface="Tekton Pro" pitchFamily="34" charset="0"/>
              </a:rPr>
              <a:t>tersebut</a:t>
            </a:r>
            <a:r>
              <a:rPr lang="en-US" sz="1800" dirty="0">
                <a:latin typeface="Tekton Pro" pitchFamily="34" charset="0"/>
              </a:rPr>
              <a:t>.</a:t>
            </a:r>
          </a:p>
          <a:p>
            <a:pPr lvl="0" algn="ctr"/>
            <a:endParaRPr sz="1800" dirty="0">
              <a:solidFill>
                <a:schemeClr val="bg2"/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2257" name="Google Shape;2257;p53"/>
          <p:cNvSpPr txBox="1"/>
          <p:nvPr/>
        </p:nvSpPr>
        <p:spPr>
          <a:xfrm>
            <a:off x="1618094" y="1572347"/>
            <a:ext cx="11670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60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1C4587"/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2269" name="Google Shape;2269;p53"/>
          <p:cNvSpPr/>
          <p:nvPr/>
        </p:nvSpPr>
        <p:spPr>
          <a:xfrm rot="-7512252">
            <a:off x="424828" y="4273371"/>
            <a:ext cx="740141" cy="406780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Google Shape;1017;p34"/>
          <p:cNvGrpSpPr/>
          <p:nvPr/>
        </p:nvGrpSpPr>
        <p:grpSpPr>
          <a:xfrm rot="9456294">
            <a:off x="6814441" y="4159157"/>
            <a:ext cx="2306042" cy="512923"/>
            <a:chOff x="7051300" y="3461525"/>
            <a:chExt cx="2305989" cy="512912"/>
          </a:xfrm>
        </p:grpSpPr>
        <p:sp>
          <p:nvSpPr>
            <p:cNvPr id="49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12139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>
            <a:off x="971599" y="339502"/>
            <a:ext cx="5184577" cy="484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000" dirty="0" smtClean="0">
                <a:latin typeface="Tekton Pro" pitchFamily="34" charset="0"/>
              </a:rPr>
              <a:t>3. </a:t>
            </a:r>
            <a:r>
              <a:rPr lang="en-US" sz="2000" dirty="0" err="1" smtClean="0">
                <a:latin typeface="Tekton Pro" pitchFamily="34" charset="0"/>
                <a:sym typeface="Muli"/>
              </a:rPr>
              <a:t>Kemiripan</a:t>
            </a:r>
            <a:r>
              <a:rPr lang="en-US" sz="2000" dirty="0" smtClean="0">
                <a:latin typeface="Tekton Pro" pitchFamily="34" charset="0"/>
                <a:sym typeface="Muli"/>
              </a:rPr>
              <a:t> </a:t>
            </a:r>
            <a:r>
              <a:rPr lang="en-US" sz="2000" dirty="0" err="1" smtClean="0">
                <a:latin typeface="Tekton Pro" pitchFamily="34" charset="0"/>
                <a:sym typeface="Muli"/>
              </a:rPr>
              <a:t>Tema</a:t>
            </a:r>
            <a:endParaRPr sz="2000" dirty="0">
              <a:latin typeface="Tekton Pro" pitchFamily="34" charset="0"/>
              <a:sym typeface="Muli"/>
            </a:endParaRPr>
          </a:p>
        </p:txBody>
      </p:sp>
      <p:grpSp>
        <p:nvGrpSpPr>
          <p:cNvPr id="3178" name="Google Shape;3178;p60"/>
          <p:cNvGrpSpPr/>
          <p:nvPr/>
        </p:nvGrpSpPr>
        <p:grpSpPr>
          <a:xfrm flipH="1">
            <a:off x="1187624" y="4573761"/>
            <a:ext cx="1639616" cy="176025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1" name="Google Shape;3181;p60"/>
          <p:cNvGrpSpPr/>
          <p:nvPr/>
        </p:nvGrpSpPr>
        <p:grpSpPr>
          <a:xfrm rot="-949627">
            <a:off x="6867827" y="1122251"/>
            <a:ext cx="1951008" cy="1793505"/>
            <a:chOff x="2334325" y="3469775"/>
            <a:chExt cx="1136500" cy="995125"/>
          </a:xfrm>
        </p:grpSpPr>
        <p:sp>
          <p:nvSpPr>
            <p:cNvPr id="3182" name="Google Shape;3182;p60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60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60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60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60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7450502" y="1652462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7037115" y="4677709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6652" y="1131590"/>
            <a:ext cx="42484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sigap</a:t>
            </a:r>
            <a:r>
              <a:rPr lang="en-US" i="1" dirty="0"/>
              <a:t>,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segera</a:t>
            </a:r>
            <a:r>
              <a:rPr lang="en-US" i="1" dirty="0"/>
              <a:t> </a:t>
            </a:r>
            <a:r>
              <a:rPr lang="en-US" i="1" dirty="0" err="1"/>
              <a:t>engambil</a:t>
            </a:r>
            <a:r>
              <a:rPr lang="en-US" i="1" dirty="0"/>
              <a:t> </a:t>
            </a:r>
            <a:r>
              <a:rPr lang="en-US" i="1" dirty="0" err="1"/>
              <a:t>gambar</a:t>
            </a:r>
            <a:r>
              <a:rPr lang="en-US" i="1" dirty="0"/>
              <a:t> roti </a:t>
            </a:r>
            <a:r>
              <a:rPr lang="en-US" i="1" dirty="0" err="1"/>
              <a:t>dan</a:t>
            </a:r>
            <a:r>
              <a:rPr lang="en-US" i="1" dirty="0"/>
              <a:t> burger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buku</a:t>
            </a:r>
            <a:r>
              <a:rPr lang="en-US" i="1" dirty="0"/>
              <a:t> </a:t>
            </a:r>
            <a:r>
              <a:rPr lang="en-US" i="1" dirty="0" err="1"/>
              <a:t>ajaib</a:t>
            </a:r>
            <a:r>
              <a:rPr lang="en-US" i="1" dirty="0"/>
              <a:t> </a:t>
            </a:r>
            <a:r>
              <a:rPr lang="en-US" i="1" dirty="0" err="1"/>
              <a:t>lalu</a:t>
            </a:r>
            <a:r>
              <a:rPr lang="en-US" i="1" dirty="0"/>
              <a:t> </a:t>
            </a:r>
            <a:r>
              <a:rPr lang="en-US" i="1" dirty="0" err="1"/>
              <a:t>memegangnya</a:t>
            </a:r>
            <a:r>
              <a:rPr lang="en-US" i="1" dirty="0"/>
              <a:t> di </a:t>
            </a:r>
            <a:r>
              <a:rPr lang="en-US" i="1" dirty="0" err="1"/>
              <a:t>atas</a:t>
            </a:r>
            <a:r>
              <a:rPr lang="en-US" i="1" dirty="0"/>
              <a:t> Teflon,. </a:t>
            </a:r>
            <a:r>
              <a:rPr lang="en-US" i="1" dirty="0" err="1"/>
              <a:t>Tentunya</a:t>
            </a:r>
            <a:r>
              <a:rPr lang="en-US" i="1" dirty="0"/>
              <a:t> Teflon yang </a:t>
            </a:r>
            <a:r>
              <a:rPr lang="en-US" i="1" dirty="0" err="1"/>
              <a:t>kuambil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buku</a:t>
            </a:r>
            <a:r>
              <a:rPr lang="en-US" i="1" dirty="0"/>
              <a:t> </a:t>
            </a:r>
            <a:r>
              <a:rPr lang="en-US" i="1" dirty="0" err="1"/>
              <a:t>ajaib</a:t>
            </a:r>
            <a:r>
              <a:rPr lang="en-US" i="1" dirty="0"/>
              <a:t> </a:t>
            </a:r>
            <a:r>
              <a:rPr lang="en-US" i="1" dirty="0" err="1"/>
              <a:t>juga</a:t>
            </a:r>
            <a:r>
              <a:rPr lang="en-US" i="1" dirty="0"/>
              <a:t>. </a:t>
            </a:r>
            <a:r>
              <a:rPr lang="en-US" i="1" dirty="0" err="1"/>
              <a:t>Sebeumnya</a:t>
            </a:r>
            <a:r>
              <a:rPr lang="en-US" i="1" dirty="0"/>
              <a:t> </a:t>
            </a:r>
            <a:r>
              <a:rPr lang="en-US" i="1" dirty="0" err="1"/>
              <a:t>tak</a:t>
            </a:r>
            <a:r>
              <a:rPr lang="en-US" i="1" dirty="0"/>
              <a:t> </a:t>
            </a:r>
            <a:r>
              <a:rPr lang="en-US" i="1" dirty="0" err="1"/>
              <a:t>lupa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menyalakan</a:t>
            </a:r>
            <a:r>
              <a:rPr lang="en-US" i="1" dirty="0"/>
              <a:t> </a:t>
            </a:r>
            <a:r>
              <a:rPr lang="en-US" i="1" dirty="0" err="1"/>
              <a:t>kompor</a:t>
            </a:r>
            <a:r>
              <a:rPr lang="en-US" i="1" dirty="0"/>
              <a:t>. “</a:t>
            </a:r>
            <a:r>
              <a:rPr lang="en-US" i="1" dirty="0" err="1"/>
              <a:t>Tunggu</a:t>
            </a:r>
            <a:r>
              <a:rPr lang="en-US" i="1" dirty="0"/>
              <a:t> </a:t>
            </a:r>
            <a:r>
              <a:rPr lang="en-US" i="1" dirty="0" err="1"/>
              <a:t>sampai</a:t>
            </a:r>
            <a:r>
              <a:rPr lang="en-US" i="1" dirty="0"/>
              <a:t> </a:t>
            </a:r>
            <a:r>
              <a:rPr lang="en-US" i="1" dirty="0" err="1"/>
              <a:t>tiga</a:t>
            </a:r>
            <a:r>
              <a:rPr lang="en-US" i="1" dirty="0"/>
              <a:t> </a:t>
            </a:r>
            <a:r>
              <a:rPr lang="en-US" i="1" dirty="0" err="1"/>
              <a:t>menit</a:t>
            </a:r>
            <a:r>
              <a:rPr lang="en-US" i="1" dirty="0"/>
              <a:t>…!” </a:t>
            </a:r>
            <a:r>
              <a:rPr lang="en-US" i="1" dirty="0" err="1"/>
              <a:t>lanjut</a:t>
            </a:r>
            <a:r>
              <a:rPr lang="en-US" i="1" dirty="0"/>
              <a:t> </a:t>
            </a:r>
            <a:r>
              <a:rPr lang="en-US" i="1" dirty="0" err="1"/>
              <a:t>Shakira</a:t>
            </a:r>
            <a:r>
              <a:rPr lang="en-US" i="1" dirty="0"/>
              <a:t>. “Dan </a:t>
            </a:r>
            <a:r>
              <a:rPr lang="en-US" i="1" dirty="0" err="1"/>
              <a:t>tambahkan</a:t>
            </a:r>
            <a:r>
              <a:rPr lang="en-US" i="1" dirty="0"/>
              <a:t> </a:t>
            </a:r>
            <a:r>
              <a:rPr lang="en-US" i="1" dirty="0" err="1"/>
              <a:t>sosis</a:t>
            </a:r>
            <a:r>
              <a:rPr lang="en-US" i="1" dirty="0"/>
              <a:t> yang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dipanggang</a:t>
            </a:r>
            <a:r>
              <a:rPr lang="en-US" i="1" dirty="0"/>
              <a:t>!” </a:t>
            </a:r>
            <a:r>
              <a:rPr lang="en-US" i="1" dirty="0" smtClean="0"/>
              <a:t>(</a:t>
            </a:r>
            <a:r>
              <a:rPr lang="en-US" i="1" dirty="0" err="1"/>
              <a:t>C</a:t>
            </a:r>
            <a:r>
              <a:rPr lang="en-US" i="1" dirty="0" err="1" smtClean="0"/>
              <a:t>erita</a:t>
            </a:r>
            <a:r>
              <a:rPr lang="en-US" i="1" dirty="0" smtClean="0"/>
              <a:t> </a:t>
            </a:r>
            <a:r>
              <a:rPr lang="en-US" i="1" dirty="0"/>
              <a:t>The Magic </a:t>
            </a:r>
            <a:r>
              <a:rPr lang="en-US" i="1" dirty="0" smtClean="0"/>
              <a:t>Book).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160774" y="3003798"/>
            <a:ext cx="4491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/>
              <a:t>Mama </a:t>
            </a:r>
            <a:r>
              <a:rPr lang="en-US" i="1" dirty="0" err="1"/>
              <a:t>langsung</a:t>
            </a:r>
            <a:r>
              <a:rPr lang="en-US" i="1" dirty="0"/>
              <a:t> </a:t>
            </a:r>
            <a:r>
              <a:rPr lang="en-US" i="1" dirty="0" err="1"/>
              <a:t>membacakan</a:t>
            </a:r>
            <a:r>
              <a:rPr lang="en-US" i="1" dirty="0"/>
              <a:t> </a:t>
            </a:r>
            <a:r>
              <a:rPr lang="en-US" i="1" dirty="0" err="1"/>
              <a:t>resep</a:t>
            </a:r>
            <a:r>
              <a:rPr lang="en-US" i="1" dirty="0"/>
              <a:t>, </a:t>
            </a:r>
            <a:r>
              <a:rPr lang="en-US" i="1" dirty="0" err="1"/>
              <a:t>lalu</a:t>
            </a:r>
            <a:r>
              <a:rPr lang="en-US" i="1" dirty="0"/>
              <a:t> </a:t>
            </a:r>
            <a:r>
              <a:rPr lang="en-US" i="1" dirty="0" err="1"/>
              <a:t>mengajak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adonanya</a:t>
            </a:r>
            <a:r>
              <a:rPr lang="en-US" i="1" dirty="0"/>
              <a:t>. </a:t>
            </a:r>
            <a:r>
              <a:rPr lang="en-US" i="1" dirty="0" err="1"/>
              <a:t>Setelah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 </a:t>
            </a:r>
            <a:r>
              <a:rPr lang="en-US" i="1" dirty="0" err="1"/>
              <a:t>adonan</a:t>
            </a:r>
            <a:r>
              <a:rPr lang="en-US" i="1" dirty="0"/>
              <a:t> yang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jadi</a:t>
            </a:r>
            <a:r>
              <a:rPr lang="en-US" i="1" dirty="0"/>
              <a:t> </a:t>
            </a:r>
            <a:r>
              <a:rPr lang="en-US" i="1" dirty="0" err="1"/>
              <a:t>langsung</a:t>
            </a:r>
            <a:r>
              <a:rPr lang="en-US" i="1" dirty="0"/>
              <a:t> </a:t>
            </a:r>
            <a:r>
              <a:rPr lang="en-US" i="1" dirty="0" err="1"/>
              <a:t>dimasukkan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cetakan</a:t>
            </a:r>
            <a:r>
              <a:rPr lang="en-US" i="1" dirty="0"/>
              <a:t> yang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dipanakskan</a:t>
            </a:r>
            <a:r>
              <a:rPr lang="en-US" i="1" dirty="0"/>
              <a:t>. </a:t>
            </a:r>
            <a:r>
              <a:rPr lang="en-US" i="1" dirty="0" err="1"/>
              <a:t>Tak</a:t>
            </a:r>
            <a:r>
              <a:rPr lang="en-US" i="1" dirty="0"/>
              <a:t> </a:t>
            </a:r>
            <a:r>
              <a:rPr lang="en-US" i="1" dirty="0" err="1"/>
              <a:t>lupa</a:t>
            </a:r>
            <a:r>
              <a:rPr lang="en-US" i="1" dirty="0"/>
              <a:t>, </a:t>
            </a:r>
            <a:r>
              <a:rPr lang="en-US" i="1" dirty="0" err="1"/>
              <a:t>kutaburi</a:t>
            </a:r>
            <a:r>
              <a:rPr lang="en-US" i="1" dirty="0"/>
              <a:t> Choco Chips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meises</a:t>
            </a:r>
            <a:r>
              <a:rPr lang="en-US" i="1" dirty="0" smtClean="0"/>
              <a:t>. (</a:t>
            </a:r>
            <a:r>
              <a:rPr lang="en-US" i="1" dirty="0" err="1" smtClean="0"/>
              <a:t>Cerita</a:t>
            </a:r>
            <a:r>
              <a:rPr lang="en-US" i="1" dirty="0" smtClean="0"/>
              <a:t> </a:t>
            </a:r>
            <a:r>
              <a:rPr lang="en-US" i="1" dirty="0" err="1" smtClean="0"/>
              <a:t>Aku</a:t>
            </a:r>
            <a:r>
              <a:rPr lang="en-US" i="1" dirty="0" smtClean="0"/>
              <a:t> </a:t>
            </a:r>
            <a:r>
              <a:rPr lang="en-US" i="1" dirty="0" err="1" smtClean="0"/>
              <a:t>Sayang</a:t>
            </a:r>
            <a:r>
              <a:rPr lang="en-US" i="1" dirty="0" smtClean="0"/>
              <a:t> Mama).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40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739</Words>
  <Application>Microsoft Office PowerPoint</Application>
  <PresentationFormat>On-screen Show (16:9)</PresentationFormat>
  <Paragraphs>40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Online Notebook by Slidesgo</vt:lpstr>
      <vt:lpstr>Pendekatan Intertekstual dan Praktik Analisis</vt:lpstr>
      <vt:lpstr>Slide 2</vt:lpstr>
      <vt:lpstr>Slide 3</vt:lpstr>
      <vt:lpstr>Kaidah dan prinsip intertekstual </vt:lpstr>
      <vt:lpstr>Praktik analisis intertekstual pada cerita anak The Magic Book dengan cerita anak Aku Sayang Mama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Intertekstual dan Praktik Analisis</dc:title>
  <cp:lastModifiedBy>user</cp:lastModifiedBy>
  <cp:revision>24</cp:revision>
  <dcterms:modified xsi:type="dcterms:W3CDTF">2021-10-30T08:50:35Z</dcterms:modified>
</cp:coreProperties>
</file>