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78" r:id="rId3"/>
    <p:sldId id="257" r:id="rId4"/>
    <p:sldId id="263" r:id="rId5"/>
    <p:sldId id="266" r:id="rId6"/>
    <p:sldId id="271" r:id="rId7"/>
    <p:sldId id="260" r:id="rId8"/>
    <p:sldId id="258" r:id="rId9"/>
    <p:sldId id="259" r:id="rId10"/>
    <p:sldId id="268" r:id="rId11"/>
    <p:sldId id="269" r:id="rId12"/>
    <p:sldId id="274" r:id="rId13"/>
    <p:sldId id="264" r:id="rId14"/>
    <p:sldId id="267" r:id="rId15"/>
    <p:sldId id="285" r:id="rId16"/>
    <p:sldId id="276" r:id="rId17"/>
    <p:sldId id="275" r:id="rId18"/>
    <p:sldId id="265" r:id="rId19"/>
  </p:sldIdLst>
  <p:sldSz cx="18288000" cy="10287000"/>
  <p:notesSz cx="6858000" cy="9144000"/>
  <p:embeddedFontLst>
    <p:embeddedFont>
      <p:font typeface="Rockwell Condensed" pitchFamily="18" charset="0"/>
      <p:regular r:id="rId21"/>
      <p:bold r:id="rId22"/>
    </p:embeddedFont>
    <p:embeddedFont>
      <p:font typeface="SimSun" pitchFamily="2" charset="-122"/>
      <p:regular r:id="rId23"/>
    </p:embeddedFont>
    <p:embeddedFont>
      <p:font typeface="Calibri"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75757"/>
    <a:srgbClr val="CD9191"/>
    <a:srgbClr val="83C9B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191" autoAdjust="0"/>
    <p:restoredTop sz="94622" autoAdjust="0"/>
  </p:normalViewPr>
  <p:slideViewPr>
    <p:cSldViewPr>
      <p:cViewPr varScale="1">
        <p:scale>
          <a:sx n="44" d="100"/>
          <a:sy n="44" d="100"/>
        </p:scale>
        <p:origin x="-93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D8894-7DC0-4F35-9CB4-8CAE484BA786}" type="datetimeFigureOut">
              <a:rPr lang="en-US" smtClean="0"/>
              <a:pPr/>
              <a:t>10/30/2021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44220-C8CB-49B7-8C7B-09FC3F1FE3E3}" type="slidenum">
              <a:rPr lang="en-US" smtClean="0"/>
              <a:pPr/>
              <a:t>‹#›</a:t>
            </a:fld>
            <a:endParaRPr lang="en-US"/>
          </a:p>
        </p:txBody>
      </p:sp>
    </p:spTree>
    <p:extLst>
      <p:ext uri="{BB962C8B-B14F-4D97-AF65-F5344CB8AC3E}">
        <p14:creationId xmlns="" xmlns:p14="http://schemas.microsoft.com/office/powerpoint/2010/main" val="3707413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D44220-C8CB-49B7-8C7B-09FC3F1FE3E3}" type="slidenum">
              <a:rPr lang="en-US" smtClean="0"/>
              <a:pPr/>
              <a:t>15</a:t>
            </a:fld>
            <a:endParaRPr lang="en-US"/>
          </a:p>
        </p:txBody>
      </p:sp>
    </p:spTree>
    <p:extLst>
      <p:ext uri="{BB962C8B-B14F-4D97-AF65-F5344CB8AC3E}">
        <p14:creationId xmlns="" xmlns:p14="http://schemas.microsoft.com/office/powerpoint/2010/main" val="2711510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38356FA1-8DC9-4C8B-8579-BF74FC823374}"/>
              </a:ext>
            </a:extLst>
          </p:cNvPr>
          <p:cNvGrpSpPr/>
          <p:nvPr/>
        </p:nvGrpSpPr>
        <p:grpSpPr>
          <a:xfrm>
            <a:off x="1371600" y="1002462"/>
            <a:ext cx="14871169" cy="5835297"/>
            <a:chOff x="875267" y="1721056"/>
            <a:chExt cx="14871169" cy="5835297"/>
          </a:xfrm>
        </p:grpSpPr>
        <p:sp>
          <p:nvSpPr>
            <p:cNvPr id="13" name="TextBox 4">
              <a:extLst>
                <a:ext uri="{FF2B5EF4-FFF2-40B4-BE49-F238E27FC236}">
                  <a16:creationId xmlns="" xmlns:a16="http://schemas.microsoft.com/office/drawing/2014/main" id="{817EDF0D-D41E-4E37-9869-0CE9EA7BCAC5}"/>
                </a:ext>
              </a:extLst>
            </p:cNvPr>
            <p:cNvSpPr txBox="1"/>
            <p:nvPr/>
          </p:nvSpPr>
          <p:spPr>
            <a:xfrm>
              <a:off x="2399267" y="1721056"/>
              <a:ext cx="13347169" cy="1461939"/>
            </a:xfrm>
            <a:prstGeom prst="rect">
              <a:avLst/>
            </a:prstGeom>
          </p:spPr>
          <p:txBody>
            <a:bodyPr lIns="0" tIns="0" rIns="0" bIns="0" rtlCol="0" anchor="t">
              <a:spAutoFit/>
            </a:bodyPr>
            <a:lstStyle/>
            <a:p>
              <a:pPr>
                <a:lnSpc>
                  <a:spcPts val="11406"/>
                </a:lnSpc>
              </a:pPr>
              <a:endParaRPr lang="en-US" sz="9700" b="0" i="0" spc="139" dirty="0">
                <a:ln>
                  <a:solidFill>
                    <a:srgbClr val="CD9191"/>
                  </a:solidFill>
                </a:ln>
                <a:solidFill>
                  <a:schemeClr val="bg1"/>
                </a:solidFill>
                <a:latin typeface="Sifonn"/>
              </a:endParaRPr>
            </a:p>
          </p:txBody>
        </p:sp>
        <p:sp>
          <p:nvSpPr>
            <p:cNvPr id="4" name="TextBox 4"/>
            <p:cNvSpPr txBox="1"/>
            <p:nvPr/>
          </p:nvSpPr>
          <p:spPr>
            <a:xfrm>
              <a:off x="875267" y="5709694"/>
              <a:ext cx="13163496" cy="1846659"/>
            </a:xfrm>
            <a:prstGeom prst="rect">
              <a:avLst/>
            </a:prstGeom>
          </p:spPr>
          <p:txBody>
            <a:bodyPr wrap="square" lIns="0" tIns="0" rIns="0" bIns="0" rtlCol="0" anchor="t">
              <a:spAutoFit/>
            </a:bodyPr>
            <a:lstStyle/>
            <a:p>
              <a:pPr algn="ctr"/>
              <a:r>
                <a:rPr lang="id-ID" sz="6000" spc="139" dirty="0">
                  <a:solidFill>
                    <a:schemeClr val="accent2">
                      <a:lumMod val="50000"/>
                    </a:schemeClr>
                  </a:solidFill>
                  <a:latin typeface="Rockwell Condensed" pitchFamily="18" charset="0"/>
                </a:rPr>
                <a:t>Pendekatan dalam Sastra Anak: </a:t>
              </a:r>
            </a:p>
            <a:p>
              <a:pPr algn="ctr"/>
              <a:r>
                <a:rPr lang="id-ID" sz="6000" b="0" i="0" spc="139" dirty="0">
                  <a:solidFill>
                    <a:schemeClr val="accent2">
                      <a:lumMod val="50000"/>
                    </a:schemeClr>
                  </a:solidFill>
                  <a:latin typeface="Rockwell Condensed" pitchFamily="18" charset="0"/>
                </a:rPr>
                <a:t>Pendekatan Dekonstruksi dan Praktik Analisis</a:t>
              </a:r>
              <a:endParaRPr lang="en-US" sz="6000" b="0" i="0" spc="139" dirty="0">
                <a:solidFill>
                  <a:schemeClr val="accent2">
                    <a:lumMod val="50000"/>
                  </a:schemeClr>
                </a:solidFill>
                <a:latin typeface="Rockwell Condensed" pitchFamily="18" charset="0"/>
              </a:endParaRPr>
            </a:p>
          </p:txBody>
        </p:sp>
      </p:grpSp>
      <p:pic>
        <p:nvPicPr>
          <p:cNvPr id="6" name="Picture 6"/>
          <p:cNvPicPr>
            <a:picLocks noChangeAspect="1"/>
          </p:cNvPicPr>
          <p:nvPr/>
        </p:nvPicPr>
        <p:blipFill>
          <a:blip r:embed="rId2"/>
          <a:srcRect/>
          <a:stretch>
            <a:fillRect/>
          </a:stretch>
        </p:blipFill>
        <p:spPr>
          <a:xfrm rot="-545029">
            <a:off x="14624330" y="-850199"/>
            <a:ext cx="7327338" cy="7602974"/>
          </a:xfrm>
          <a:prstGeom prst="rect">
            <a:avLst/>
          </a:prstGeom>
        </p:spPr>
      </p:pic>
      <p:pic>
        <p:nvPicPr>
          <p:cNvPr id="8" name="Picture 8"/>
          <p:cNvPicPr>
            <a:picLocks noChangeAspect="1"/>
          </p:cNvPicPr>
          <p:nvPr/>
        </p:nvPicPr>
        <p:blipFill>
          <a:blip r:embed="rId3"/>
          <a:srcRect/>
          <a:stretch>
            <a:fillRect/>
          </a:stretch>
        </p:blipFill>
        <p:spPr>
          <a:xfrm rot="2312085">
            <a:off x="13337322" y="5799337"/>
            <a:ext cx="5283561" cy="9091841"/>
          </a:xfrm>
          <a:prstGeom prst="rect">
            <a:avLst/>
          </a:prstGeom>
        </p:spPr>
      </p:pic>
      <p:pic>
        <p:nvPicPr>
          <p:cNvPr id="9" name="Picture 9"/>
          <p:cNvPicPr>
            <a:picLocks noChangeAspect="1"/>
          </p:cNvPicPr>
          <p:nvPr/>
        </p:nvPicPr>
        <p:blipFill>
          <a:blip r:embed="rId4" cstate="print"/>
          <a:srcRect/>
          <a:stretch>
            <a:fillRect/>
          </a:stretch>
        </p:blipFill>
        <p:spPr>
          <a:xfrm rot="2253950">
            <a:off x="13929622" y="-1761721"/>
            <a:ext cx="2270175" cy="3719712"/>
          </a:xfrm>
          <a:prstGeom prst="rect">
            <a:avLst/>
          </a:prstGeom>
        </p:spPr>
      </p:pic>
      <p:pic>
        <p:nvPicPr>
          <p:cNvPr id="10" name="Picture 10"/>
          <p:cNvPicPr>
            <a:picLocks noChangeAspect="1"/>
          </p:cNvPicPr>
          <p:nvPr/>
        </p:nvPicPr>
        <p:blipFill>
          <a:blip r:embed="rId5"/>
          <a:srcRect/>
          <a:stretch>
            <a:fillRect/>
          </a:stretch>
        </p:blipFill>
        <p:spPr>
          <a:xfrm>
            <a:off x="15674302" y="98136"/>
            <a:ext cx="8721341" cy="11326417"/>
          </a:xfrm>
          <a:prstGeom prst="rect">
            <a:avLst/>
          </a:prstGeom>
        </p:spPr>
      </p:pic>
      <p:pic>
        <p:nvPicPr>
          <p:cNvPr id="3" name="Picture 2">
            <a:extLst>
              <a:ext uri="{FF2B5EF4-FFF2-40B4-BE49-F238E27FC236}">
                <a16:creationId xmlns="" xmlns:a16="http://schemas.microsoft.com/office/drawing/2014/main" id="{81D9C644-B04D-4995-9323-E5BD8B04D28A}"/>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04800" y="266700"/>
            <a:ext cx="2134891" cy="2171700"/>
          </a:xfrm>
          <a:prstGeom prst="rect">
            <a:avLst/>
          </a:prstGeom>
        </p:spPr>
      </p:pic>
      <p:pic>
        <p:nvPicPr>
          <p:cNvPr id="11" name="Picture 10" descr="unnamed.png"/>
          <p:cNvPicPr>
            <a:picLocks noChangeAspect="1"/>
          </p:cNvPicPr>
          <p:nvPr/>
        </p:nvPicPr>
        <p:blipFill>
          <a:blip r:embed="rId7" cstate="print"/>
          <a:stretch>
            <a:fillRect/>
          </a:stretch>
        </p:blipFill>
        <p:spPr>
          <a:xfrm>
            <a:off x="13868400" y="0"/>
            <a:ext cx="2352675" cy="290958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advTm="12032"/>
    </mc:Choice>
    <mc:Fallback>
      <p:transition spd="slow" advTm="1203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srcRect/>
          <a:stretch>
            <a:fillRect/>
          </a:stretch>
        </p:blipFill>
        <p:spPr>
          <a:xfrm rot="-9235387">
            <a:off x="17331022" y="808125"/>
            <a:ext cx="1913957" cy="1636433"/>
          </a:xfrm>
          <a:prstGeom prst="rect">
            <a:avLst/>
          </a:prstGeom>
        </p:spPr>
      </p:pic>
      <p:pic>
        <p:nvPicPr>
          <p:cNvPr id="15" name="Picture 15"/>
          <p:cNvPicPr>
            <a:picLocks noChangeAspect="1"/>
          </p:cNvPicPr>
          <p:nvPr/>
        </p:nvPicPr>
        <p:blipFill>
          <a:blip r:embed="rId3"/>
          <a:srcRect/>
          <a:stretch>
            <a:fillRect/>
          </a:stretch>
        </p:blipFill>
        <p:spPr>
          <a:xfrm rot="7425341">
            <a:off x="-740332" y="-267377"/>
            <a:ext cx="2799042" cy="2915668"/>
          </a:xfrm>
          <a:prstGeom prst="rect">
            <a:avLst/>
          </a:prstGeom>
        </p:spPr>
      </p:pic>
      <p:pic>
        <p:nvPicPr>
          <p:cNvPr id="16" name="Picture 16"/>
          <p:cNvPicPr>
            <a:picLocks noChangeAspect="1"/>
          </p:cNvPicPr>
          <p:nvPr/>
        </p:nvPicPr>
        <p:blipFill>
          <a:blip r:embed="rId4"/>
          <a:srcRect/>
          <a:stretch>
            <a:fillRect/>
          </a:stretch>
        </p:blipFill>
        <p:spPr>
          <a:xfrm rot="2446271">
            <a:off x="16448651" y="-570734"/>
            <a:ext cx="1839349" cy="3198867"/>
          </a:xfrm>
          <a:prstGeom prst="rect">
            <a:avLst/>
          </a:prstGeom>
        </p:spPr>
      </p:pic>
      <p:pic>
        <p:nvPicPr>
          <p:cNvPr id="17" name="Picture 17"/>
          <p:cNvPicPr>
            <a:picLocks noChangeAspect="1"/>
          </p:cNvPicPr>
          <p:nvPr/>
        </p:nvPicPr>
        <p:blipFill>
          <a:blip r:embed="rId5"/>
          <a:srcRect/>
          <a:stretch>
            <a:fillRect/>
          </a:stretch>
        </p:blipFill>
        <p:spPr>
          <a:xfrm rot="6346156">
            <a:off x="-829590" y="1634661"/>
            <a:ext cx="2977559" cy="2411822"/>
          </a:xfrm>
          <a:prstGeom prst="rect">
            <a:avLst/>
          </a:prstGeom>
        </p:spPr>
      </p:pic>
      <p:grpSp>
        <p:nvGrpSpPr>
          <p:cNvPr id="19" name="Group 18">
            <a:extLst>
              <a:ext uri="{FF2B5EF4-FFF2-40B4-BE49-F238E27FC236}">
                <a16:creationId xmlns="" xmlns:a16="http://schemas.microsoft.com/office/drawing/2014/main" id="{6A24D6B5-BD90-4D19-9DE8-E9AAA906C302}"/>
              </a:ext>
            </a:extLst>
          </p:cNvPr>
          <p:cNvGrpSpPr/>
          <p:nvPr/>
        </p:nvGrpSpPr>
        <p:grpSpPr>
          <a:xfrm>
            <a:off x="1656415" y="869724"/>
            <a:ext cx="10216636" cy="1101292"/>
            <a:chOff x="1743247" y="1549122"/>
            <a:chExt cx="10216636" cy="1101292"/>
          </a:xfrm>
        </p:grpSpPr>
        <p:sp>
          <p:nvSpPr>
            <p:cNvPr id="20" name="TextBox 3">
              <a:extLst>
                <a:ext uri="{FF2B5EF4-FFF2-40B4-BE49-F238E27FC236}">
                  <a16:creationId xmlns="" xmlns:a16="http://schemas.microsoft.com/office/drawing/2014/main" id="{08BA386A-74CB-41F9-859D-A061867F6DF3}"/>
                </a:ext>
              </a:extLst>
            </p:cNvPr>
            <p:cNvSpPr txBox="1"/>
            <p:nvPr/>
          </p:nvSpPr>
          <p:spPr>
            <a:xfrm>
              <a:off x="1743247" y="1549122"/>
              <a:ext cx="10216636" cy="756617"/>
            </a:xfrm>
            <a:prstGeom prst="rect">
              <a:avLst/>
            </a:prstGeom>
          </p:spPr>
          <p:txBody>
            <a:bodyPr wrap="square" lIns="0" tIns="0" rIns="0" bIns="0" rtlCol="0" anchor="t">
              <a:spAutoFit/>
            </a:bodyPr>
            <a:lstStyle/>
            <a:p>
              <a:pPr>
                <a:lnSpc>
                  <a:spcPts val="5853"/>
                </a:lnSpc>
              </a:pPr>
              <a:r>
                <a:rPr lang="id-ID" sz="5273" b="0" i="0" spc="116" dirty="0">
                  <a:solidFill>
                    <a:srgbClr val="CD9191"/>
                  </a:solidFill>
                  <a:latin typeface="Sifonn"/>
                </a:rPr>
                <a:t>PRAKTIK ANALISIS</a:t>
              </a:r>
              <a:endParaRPr lang="en-US" sz="5273" b="0" i="0" spc="116" dirty="0">
                <a:solidFill>
                  <a:srgbClr val="CD9191"/>
                </a:solidFill>
                <a:latin typeface="Sifonn"/>
              </a:endParaRPr>
            </a:p>
          </p:txBody>
        </p:sp>
        <p:sp>
          <p:nvSpPr>
            <p:cNvPr id="21" name="AutoShape 11">
              <a:extLst>
                <a:ext uri="{FF2B5EF4-FFF2-40B4-BE49-F238E27FC236}">
                  <a16:creationId xmlns="" xmlns:a16="http://schemas.microsoft.com/office/drawing/2014/main" id="{13BAD7C1-D819-4537-84AF-4CE56ACA744F}"/>
                </a:ext>
              </a:extLst>
            </p:cNvPr>
            <p:cNvSpPr/>
            <p:nvPr/>
          </p:nvSpPr>
          <p:spPr>
            <a:xfrm>
              <a:off x="1743247" y="2595550"/>
              <a:ext cx="10216636" cy="54864"/>
            </a:xfrm>
            <a:prstGeom prst="rect">
              <a:avLst/>
            </a:prstGeom>
            <a:solidFill>
              <a:schemeClr val="bg1">
                <a:lumMod val="50000"/>
              </a:schemeClr>
            </a:solidFill>
          </p:spPr>
        </p:sp>
      </p:grpSp>
      <p:sp>
        <p:nvSpPr>
          <p:cNvPr id="12" name="TextBox 11">
            <a:extLst>
              <a:ext uri="{FF2B5EF4-FFF2-40B4-BE49-F238E27FC236}">
                <a16:creationId xmlns="" xmlns:a16="http://schemas.microsoft.com/office/drawing/2014/main" id="{50B382CA-26AF-42DB-9EE9-F6448B189238}"/>
              </a:ext>
            </a:extLst>
          </p:cNvPr>
          <p:cNvSpPr txBox="1"/>
          <p:nvPr/>
        </p:nvSpPr>
        <p:spPr>
          <a:xfrm>
            <a:off x="1638830" y="2988565"/>
            <a:ext cx="15412353" cy="6986528"/>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sv-SE" sz="32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Dekontruksi Cerita untuk Membentuk Karakter Anak Menyelisik Sisi Lain Makna Cerita “Si Malin Kundang”</a:t>
            </a:r>
            <a:r>
              <a:rPr kumimoji="0" lang="id-ID" sz="32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 karya Ninawati Syahrul pada tahun 2016. </a:t>
            </a:r>
          </a:p>
          <a:p>
            <a:pPr marR="0" lvl="0" algn="just" defTabSz="914400" rtl="0" eaLnBrk="1" fontAlgn="auto" latinLnBrk="0" hangingPunct="1">
              <a:lnSpc>
                <a:spcPct val="100000"/>
              </a:lnSpc>
              <a:spcBef>
                <a:spcPts val="0"/>
              </a:spcBef>
              <a:spcAft>
                <a:spcPts val="0"/>
              </a:spcAft>
              <a:buClrTx/>
              <a:buSzTx/>
              <a:tabLst/>
              <a:defRPr/>
            </a:pPr>
            <a:endParaRPr lang="id-ID" sz="3200" dirty="0">
              <a:solidFill>
                <a:prstClr val="black"/>
              </a:solidFill>
              <a:latin typeface="Metropolis Light" panose="00000500000000000000" pitchFamily="50" charset="0"/>
            </a:endParaRPr>
          </a:p>
          <a:p>
            <a:pPr marL="742950" marR="0" lvl="0" indent="-742950" algn="just" defTabSz="914400" rtl="0" eaLnBrk="1" fontAlgn="auto" latinLnBrk="0" hangingPunct="1">
              <a:lnSpc>
                <a:spcPct val="100000"/>
              </a:lnSpc>
              <a:spcBef>
                <a:spcPts val="0"/>
              </a:spcBef>
              <a:spcAft>
                <a:spcPts val="0"/>
              </a:spcAft>
              <a:buClrTx/>
              <a:buSzTx/>
              <a:buFont typeface="+mj-lt"/>
              <a:buAutoNum type="arabicPeriod"/>
              <a:tabLst/>
              <a:defRPr/>
            </a:pPr>
            <a:r>
              <a:rPr lang="id-ID" sz="3200" b="1" dirty="0">
                <a:solidFill>
                  <a:prstClr val="black"/>
                </a:solidFill>
                <a:latin typeface="Metropolis Light" panose="00000500000000000000" pitchFamily="50" charset="0"/>
              </a:rPr>
              <a:t>Mendekonstruksi Karakter Anak Melalui Bacaan</a:t>
            </a:r>
          </a:p>
          <a:p>
            <a:pPr marR="0" lvl="0" algn="just" defTabSz="914400" rtl="0" eaLnBrk="1" fontAlgn="auto" latinLnBrk="0" hangingPunct="1">
              <a:lnSpc>
                <a:spcPct val="100000"/>
              </a:lnSpc>
              <a:spcBef>
                <a:spcPts val="0"/>
              </a:spcBef>
              <a:spcAft>
                <a:spcPts val="0"/>
              </a:spcAft>
              <a:buClrTx/>
              <a:buSzTx/>
              <a:tabLst/>
              <a:defRPr/>
            </a:pPr>
            <a:r>
              <a:rPr lang="id-ID" sz="3200" dirty="0">
                <a:solidFill>
                  <a:prstClr val="black"/>
                </a:solidFill>
                <a:latin typeface="Metropolis Light" panose="00000500000000000000" pitchFamily="50" charset="0"/>
              </a:rPr>
              <a:t>	Dalam cerita “Si Malin Kundang” sampai saat ini masih menjadi perbincangan karena sebuah pesan cerita dalam bentuk resepsi, nilai, dan sikap dapat ditransmisikan dari satu generasi ke generasi berikutnya. Pada dekade setelahnya mulai banyak yang mempertanyakan kebenaran ceritanya, maka pelu di lakukan dekonstruksi kembali karena masih terdapat pesan-pesan yang memiliki kesan superioritas. </a:t>
            </a:r>
          </a:p>
          <a:p>
            <a:pPr marR="0" lvl="0" algn="just" defTabSz="914400" rtl="0" eaLnBrk="1" fontAlgn="auto" latinLnBrk="0" hangingPunct="1">
              <a:lnSpc>
                <a:spcPct val="100000"/>
              </a:lnSpc>
              <a:spcBef>
                <a:spcPts val="0"/>
              </a:spcBef>
              <a:spcAft>
                <a:spcPts val="0"/>
              </a:spcAft>
              <a:buClrTx/>
              <a:buSzTx/>
              <a:tabLst/>
              <a:defRPr/>
            </a:pPr>
            <a:endParaRPr lang="id-ID" sz="3200" dirty="0">
              <a:solidFill>
                <a:prstClr val="black"/>
              </a:solidFill>
              <a:latin typeface="Metropolis Light" panose="00000500000000000000" pitchFamily="50" charset="0"/>
            </a:endParaRPr>
          </a:p>
          <a:p>
            <a:pPr marR="0" lvl="0" algn="just" defTabSz="914400" rtl="0" eaLnBrk="1" fontAlgn="auto" latinLnBrk="0" hangingPunct="1">
              <a:lnSpc>
                <a:spcPct val="100000"/>
              </a:lnSpc>
              <a:spcBef>
                <a:spcPts val="0"/>
              </a:spcBef>
              <a:spcAft>
                <a:spcPts val="0"/>
              </a:spcAft>
              <a:buClrTx/>
              <a:buSzTx/>
              <a:tabLst/>
              <a:defRPr/>
            </a:pPr>
            <a:endParaRPr lang="id-ID" sz="3200" dirty="0">
              <a:solidFill>
                <a:prstClr val="black"/>
              </a:solidFill>
              <a:latin typeface="Metropolis Light" panose="00000500000000000000" pitchFamily="50"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 xmlns:a16="http://schemas.microsoft.com/office/drawing/2014/main" id="{74486451-F0B4-49B6-A69D-98016F917DF4}"/>
              </a:ext>
            </a:extLst>
          </p:cNvPr>
          <p:cNvGrpSpPr/>
          <p:nvPr/>
        </p:nvGrpSpPr>
        <p:grpSpPr>
          <a:xfrm>
            <a:off x="1656415" y="869724"/>
            <a:ext cx="10216636" cy="1101292"/>
            <a:chOff x="1743247" y="1549122"/>
            <a:chExt cx="10216636" cy="1101292"/>
          </a:xfrm>
        </p:grpSpPr>
        <p:sp>
          <p:nvSpPr>
            <p:cNvPr id="17" name="TextBox 3">
              <a:extLst>
                <a:ext uri="{FF2B5EF4-FFF2-40B4-BE49-F238E27FC236}">
                  <a16:creationId xmlns="" xmlns:a16="http://schemas.microsoft.com/office/drawing/2014/main" id="{9389B6A9-3E8A-417E-B6AD-F01BD8A000F4}"/>
                </a:ext>
              </a:extLst>
            </p:cNvPr>
            <p:cNvSpPr txBox="1"/>
            <p:nvPr/>
          </p:nvSpPr>
          <p:spPr>
            <a:xfrm>
              <a:off x="1743247" y="1549122"/>
              <a:ext cx="10216636" cy="756617"/>
            </a:xfrm>
            <a:prstGeom prst="rect">
              <a:avLst/>
            </a:prstGeom>
          </p:spPr>
          <p:txBody>
            <a:bodyPr wrap="square" lIns="0" tIns="0" rIns="0" bIns="0" rtlCol="0" anchor="t">
              <a:spAutoFit/>
            </a:bodyPr>
            <a:lstStyle/>
            <a:p>
              <a:pPr>
                <a:lnSpc>
                  <a:spcPts val="5853"/>
                </a:lnSpc>
              </a:pPr>
              <a:r>
                <a:rPr lang="id-ID" sz="5273" b="0" i="0" spc="116" dirty="0">
                  <a:solidFill>
                    <a:srgbClr val="CD9191"/>
                  </a:solidFill>
                  <a:latin typeface="Sifonn"/>
                </a:rPr>
                <a:t>PRAKTIK ANALISIS</a:t>
              </a:r>
              <a:endParaRPr lang="en-US" sz="5273" b="0" i="0" spc="116" dirty="0">
                <a:solidFill>
                  <a:srgbClr val="CD9191"/>
                </a:solidFill>
                <a:latin typeface="Sifonn"/>
              </a:endParaRPr>
            </a:p>
          </p:txBody>
        </p:sp>
        <p:sp>
          <p:nvSpPr>
            <p:cNvPr id="18" name="AutoShape 11">
              <a:extLst>
                <a:ext uri="{FF2B5EF4-FFF2-40B4-BE49-F238E27FC236}">
                  <a16:creationId xmlns="" xmlns:a16="http://schemas.microsoft.com/office/drawing/2014/main" id="{A23A0838-FECA-4980-BDDF-B6E80CB9B51E}"/>
                </a:ext>
              </a:extLst>
            </p:cNvPr>
            <p:cNvSpPr/>
            <p:nvPr/>
          </p:nvSpPr>
          <p:spPr>
            <a:xfrm>
              <a:off x="1743247" y="2595550"/>
              <a:ext cx="10216636" cy="54864"/>
            </a:xfrm>
            <a:prstGeom prst="rect">
              <a:avLst/>
            </a:prstGeom>
            <a:solidFill>
              <a:schemeClr val="bg1">
                <a:lumMod val="50000"/>
              </a:schemeClr>
            </a:solidFill>
          </p:spPr>
        </p:sp>
      </p:grpSp>
      <p:pic>
        <p:nvPicPr>
          <p:cNvPr id="13" name="Picture 13"/>
          <p:cNvPicPr>
            <a:picLocks noChangeAspect="1"/>
          </p:cNvPicPr>
          <p:nvPr/>
        </p:nvPicPr>
        <p:blipFill>
          <a:blip r:embed="rId2" cstate="print"/>
          <a:srcRect/>
          <a:stretch>
            <a:fillRect/>
          </a:stretch>
        </p:blipFill>
        <p:spPr>
          <a:xfrm rot="2989331">
            <a:off x="15724078" y="6859579"/>
            <a:ext cx="3070444" cy="5283557"/>
          </a:xfrm>
          <a:prstGeom prst="rect">
            <a:avLst/>
          </a:prstGeom>
        </p:spPr>
      </p:pic>
      <p:pic>
        <p:nvPicPr>
          <p:cNvPr id="12" name="Picture 12"/>
          <p:cNvPicPr>
            <a:picLocks noChangeAspect="1"/>
          </p:cNvPicPr>
          <p:nvPr/>
        </p:nvPicPr>
        <p:blipFill>
          <a:blip r:embed="rId3" cstate="print"/>
          <a:srcRect/>
          <a:stretch>
            <a:fillRect/>
          </a:stretch>
        </p:blipFill>
        <p:spPr>
          <a:xfrm rot="-3911807">
            <a:off x="-730234" y="6296760"/>
            <a:ext cx="3070444" cy="5283557"/>
          </a:xfrm>
          <a:prstGeom prst="rect">
            <a:avLst/>
          </a:prstGeom>
        </p:spPr>
      </p:pic>
      <p:sp>
        <p:nvSpPr>
          <p:cNvPr id="10" name="TextBox 9">
            <a:extLst>
              <a:ext uri="{FF2B5EF4-FFF2-40B4-BE49-F238E27FC236}">
                <a16:creationId xmlns="" xmlns:a16="http://schemas.microsoft.com/office/drawing/2014/main" id="{F60DA57F-3F0F-4D26-9AA2-8E8004435CE7}"/>
              </a:ext>
            </a:extLst>
          </p:cNvPr>
          <p:cNvSpPr txBox="1"/>
          <p:nvPr/>
        </p:nvSpPr>
        <p:spPr>
          <a:xfrm>
            <a:off x="2362200" y="3023115"/>
            <a:ext cx="14249400" cy="3416320"/>
          </a:xfrm>
          <a:prstGeom prst="rect">
            <a:avLst/>
          </a:prstGeom>
          <a:noFill/>
        </p:spPr>
        <p:txBody>
          <a:bodyPr wrap="square">
            <a:spAutoFit/>
          </a:bodyPr>
          <a:lstStyle/>
          <a:p>
            <a:pPr marL="742950" marR="0" lvl="0" indent="-742950" algn="just" defTabSz="914400" rtl="0" eaLnBrk="1" fontAlgn="auto" latinLnBrk="0" hangingPunct="1">
              <a:lnSpc>
                <a:spcPct val="100000"/>
              </a:lnSpc>
              <a:spcBef>
                <a:spcPts val="0"/>
              </a:spcBef>
              <a:spcAft>
                <a:spcPts val="0"/>
              </a:spcAft>
              <a:buClrTx/>
              <a:buSzTx/>
              <a:buFont typeface="+mj-lt"/>
              <a:buAutoNum type="arabicPeriod" startAt="2"/>
              <a:tabLst/>
              <a:defRPr/>
            </a:pPr>
            <a:r>
              <a:rPr kumimoji="0" lang="id-ID" sz="3600" b="1"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Hubungan Cerita Rakyat dengan Karakter Bangsa </a:t>
            </a:r>
          </a:p>
          <a:p>
            <a:pPr marR="0" lvl="0" algn="just" defTabSz="914400" rtl="0" eaLnBrk="1" fontAlgn="auto" latinLnBrk="0" hangingPunct="1">
              <a:lnSpc>
                <a:spcPct val="100000"/>
              </a:lnSpc>
              <a:spcBef>
                <a:spcPts val="0"/>
              </a:spcBef>
              <a:spcAft>
                <a:spcPts val="0"/>
              </a:spcAft>
              <a:buClrTx/>
              <a:buSzTx/>
              <a:tabLst/>
              <a:defRPr/>
            </a:pPr>
            <a:r>
              <a:rPr kumimoji="0" lang="id-ID" sz="36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	Dekonstruksi cerita rakyat Indonesia harus dilakukan dengan karakter pantang menyerah dan penuh semangat dalam meraih keberhasilan. Dekonstruksi yang dilakukan guna untuk membebaskan bangsa dari karakter pecundang menjadi pemenang, menjadi bangsa yang sepenuhnya merdeka lahir batin, bebas dari segala bentuk penjajahan.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srcRect/>
          <a:stretch>
            <a:fillRect/>
          </a:stretch>
        </p:blipFill>
        <p:spPr>
          <a:xfrm>
            <a:off x="9144000" y="-876809"/>
            <a:ext cx="9753102" cy="2438276"/>
          </a:xfrm>
          <a:prstGeom prst="rect">
            <a:avLst/>
          </a:prstGeom>
        </p:spPr>
      </p:pic>
      <p:grpSp>
        <p:nvGrpSpPr>
          <p:cNvPr id="13" name="Group 12">
            <a:extLst>
              <a:ext uri="{FF2B5EF4-FFF2-40B4-BE49-F238E27FC236}">
                <a16:creationId xmlns="" xmlns:a16="http://schemas.microsoft.com/office/drawing/2014/main" id="{83170F06-14BA-48F2-89F8-211054E47CF6}"/>
              </a:ext>
            </a:extLst>
          </p:cNvPr>
          <p:cNvGrpSpPr/>
          <p:nvPr/>
        </p:nvGrpSpPr>
        <p:grpSpPr>
          <a:xfrm>
            <a:off x="533400" y="415546"/>
            <a:ext cx="10216636" cy="894028"/>
            <a:chOff x="1743247" y="1549122"/>
            <a:chExt cx="10216636" cy="894028"/>
          </a:xfrm>
        </p:grpSpPr>
        <p:sp>
          <p:nvSpPr>
            <p:cNvPr id="14" name="TextBox 3">
              <a:extLst>
                <a:ext uri="{FF2B5EF4-FFF2-40B4-BE49-F238E27FC236}">
                  <a16:creationId xmlns="" xmlns:a16="http://schemas.microsoft.com/office/drawing/2014/main" id="{C8E13730-9F20-4B93-952C-1430BEF90639}"/>
                </a:ext>
              </a:extLst>
            </p:cNvPr>
            <p:cNvSpPr txBox="1"/>
            <p:nvPr/>
          </p:nvSpPr>
          <p:spPr>
            <a:xfrm>
              <a:off x="1743247" y="1549122"/>
              <a:ext cx="10216636" cy="756617"/>
            </a:xfrm>
            <a:prstGeom prst="rect">
              <a:avLst/>
            </a:prstGeom>
          </p:spPr>
          <p:txBody>
            <a:bodyPr wrap="square" lIns="0" tIns="0" rIns="0" bIns="0" rtlCol="0" anchor="t">
              <a:spAutoFit/>
            </a:bodyPr>
            <a:lstStyle/>
            <a:p>
              <a:pPr>
                <a:lnSpc>
                  <a:spcPts val="5853"/>
                </a:lnSpc>
              </a:pPr>
              <a:r>
                <a:rPr lang="id-ID" sz="5273" b="0" i="0" spc="116" dirty="0">
                  <a:solidFill>
                    <a:srgbClr val="CD9191"/>
                  </a:solidFill>
                  <a:latin typeface="Sifonn"/>
                </a:rPr>
                <a:t>PRAKTIK ANALISIS</a:t>
              </a:r>
              <a:endParaRPr lang="en-US" sz="5273" b="0" i="0" spc="116" dirty="0">
                <a:solidFill>
                  <a:srgbClr val="CD9191"/>
                </a:solidFill>
                <a:latin typeface="Sifonn"/>
              </a:endParaRPr>
            </a:p>
          </p:txBody>
        </p:sp>
        <p:sp>
          <p:nvSpPr>
            <p:cNvPr id="15" name="AutoShape 11">
              <a:extLst>
                <a:ext uri="{FF2B5EF4-FFF2-40B4-BE49-F238E27FC236}">
                  <a16:creationId xmlns="" xmlns:a16="http://schemas.microsoft.com/office/drawing/2014/main" id="{20321DB4-1F49-459A-BBF6-5F2F08AFC271}"/>
                </a:ext>
              </a:extLst>
            </p:cNvPr>
            <p:cNvSpPr/>
            <p:nvPr/>
          </p:nvSpPr>
          <p:spPr>
            <a:xfrm flipV="1">
              <a:off x="1743247" y="2390876"/>
              <a:ext cx="8610600" cy="52274"/>
            </a:xfrm>
            <a:prstGeom prst="rect">
              <a:avLst/>
            </a:prstGeom>
            <a:solidFill>
              <a:schemeClr val="bg1">
                <a:lumMod val="50000"/>
              </a:schemeClr>
            </a:solidFill>
          </p:spPr>
        </p:sp>
      </p:grpSp>
      <p:sp>
        <p:nvSpPr>
          <p:cNvPr id="10" name="TextBox 9">
            <a:extLst>
              <a:ext uri="{FF2B5EF4-FFF2-40B4-BE49-F238E27FC236}">
                <a16:creationId xmlns="" xmlns:a16="http://schemas.microsoft.com/office/drawing/2014/main" id="{A182DA46-522F-4BD9-95B4-E443F5EC08AB}"/>
              </a:ext>
            </a:extLst>
          </p:cNvPr>
          <p:cNvSpPr txBox="1"/>
          <p:nvPr/>
        </p:nvSpPr>
        <p:spPr>
          <a:xfrm>
            <a:off x="533400" y="1646604"/>
            <a:ext cx="17068800" cy="7417415"/>
          </a:xfrm>
          <a:prstGeom prst="rect">
            <a:avLst/>
          </a:prstGeom>
          <a:noFill/>
        </p:spPr>
        <p:txBody>
          <a:bodyPr wrap="square">
            <a:spAutoFit/>
          </a:bodyPr>
          <a:lstStyle/>
          <a:p>
            <a:pPr marL="742950" marR="0" lvl="0" indent="-742950" algn="just" defTabSz="914400" rtl="0" eaLnBrk="1" fontAlgn="auto" latinLnBrk="0" hangingPunct="1">
              <a:lnSpc>
                <a:spcPct val="100000"/>
              </a:lnSpc>
              <a:spcBef>
                <a:spcPts val="0"/>
              </a:spcBef>
              <a:spcAft>
                <a:spcPts val="0"/>
              </a:spcAft>
              <a:buClrTx/>
              <a:buSzTx/>
              <a:buFont typeface="+mj-lt"/>
              <a:buAutoNum type="arabicPeriod" startAt="3"/>
              <a:tabLst/>
              <a:defRPr/>
            </a:pPr>
            <a:r>
              <a:rPr kumimoji="0" lang="id-ID" sz="2800" b="1"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Implementasi Dekonstruksi dalam Cerita “Si Malin Kundang”</a:t>
            </a:r>
            <a:endParaRPr lang="id-ID" sz="2800" dirty="0">
              <a:solidFill>
                <a:prstClr val="black"/>
              </a:solidFill>
              <a:latin typeface="Metropolis Light" panose="00000500000000000000" pitchFamily="50" charset="0"/>
            </a:endParaRPr>
          </a:p>
          <a:p>
            <a:pPr marR="0" lvl="0" algn="just" defTabSz="914400" rtl="0" eaLnBrk="1" fontAlgn="auto" latinLnBrk="0" hangingPunct="1">
              <a:lnSpc>
                <a:spcPct val="100000"/>
              </a:lnSpc>
              <a:spcBef>
                <a:spcPts val="0"/>
              </a:spcBef>
              <a:spcAft>
                <a:spcPts val="0"/>
              </a:spcAft>
              <a:buClrTx/>
              <a:buSzTx/>
              <a:tabLst/>
              <a:defRPr/>
            </a:pPr>
            <a:r>
              <a:rPr kumimoji="0" lang="id-ID" sz="28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	Legenda “Si Malin Kundang” sebagai cerita rakyat juga tentu banyak mengalami berbagai perubahan atau dekonstruksi dari masa kemasa karena disampaikan melalui lisan. </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d-ID" sz="28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Pada tahun </a:t>
            </a:r>
            <a:r>
              <a:rPr lang="id-ID" sz="2800" dirty="0">
                <a:solidFill>
                  <a:prstClr val="black"/>
                </a:solidFill>
                <a:latin typeface="Metropolis Light" panose="00000500000000000000" pitchFamily="50" charset="0"/>
              </a:rPr>
              <a:t>1978, Hadi pernah menulis legenda ini dalam bentuk drama yang bertema kritik terhadap sistem sosio budaya yang terjadi di dalam kehidupan masyarakat Minangkabau. </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d-ID" sz="28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Pada tahun 1990, A.A Navis menulis cerita pendek dengan tema “Pendurhakaan se</a:t>
            </a:r>
            <a:r>
              <a:rPr lang="id-ID" sz="2800" dirty="0">
                <a:solidFill>
                  <a:prstClr val="black"/>
                </a:solidFill>
                <a:latin typeface="Metropolis Light" panose="00000500000000000000" pitchFamily="50" charset="0"/>
              </a:rPr>
              <a:t>orang Ibu terhadap anak” dan pada tahun 1994 Irmansyah juga menulis dengan tema “Keteguhan hati seorang Ibu dalam menjalani kehidupan”. </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d-ID" sz="2800" dirty="0">
                <a:solidFill>
                  <a:prstClr val="black"/>
                </a:solidFill>
                <a:latin typeface="Metropolis Light" panose="00000500000000000000" pitchFamily="50" charset="0"/>
              </a:rPr>
              <a:t>Pada tahun 2011, Citraningtyas dan kawan-kawan mendekonstruksi bagian paling krusial dalam cerita, yakni bagian akhir cerita yang mengutuk Malin menjadi batu dan menghukumnya menjadi sebuah barang mati yang tidak dapat produktif kembali. </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d-ID" sz="2800" dirty="0">
                <a:solidFill>
                  <a:prstClr val="black"/>
                </a:solidFill>
                <a:latin typeface="Metropolis Light" panose="00000500000000000000" pitchFamily="50" charset="0"/>
              </a:rPr>
              <a:t>Pada tahun 1975, Umar Junus mendekonstruksikan cerita Malin Kundang mengisyaratkan ketidakkenalan sang anak pada orang tuanya lantaran anak lama merantau.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srcRect/>
          <a:stretch>
            <a:fillRect/>
          </a:stretch>
        </p:blipFill>
        <p:spPr>
          <a:xfrm>
            <a:off x="15973757" y="-536600"/>
            <a:ext cx="2676285" cy="2762617"/>
          </a:xfrm>
          <a:prstGeom prst="rect">
            <a:avLst/>
          </a:prstGeom>
        </p:spPr>
      </p:pic>
      <p:grpSp>
        <p:nvGrpSpPr>
          <p:cNvPr id="9" name="Group 8">
            <a:extLst>
              <a:ext uri="{FF2B5EF4-FFF2-40B4-BE49-F238E27FC236}">
                <a16:creationId xmlns="" xmlns:a16="http://schemas.microsoft.com/office/drawing/2014/main" id="{6189311C-BB6A-45C9-B399-CE160671B403}"/>
              </a:ext>
            </a:extLst>
          </p:cNvPr>
          <p:cNvGrpSpPr/>
          <p:nvPr/>
        </p:nvGrpSpPr>
        <p:grpSpPr>
          <a:xfrm>
            <a:off x="1656415" y="869724"/>
            <a:ext cx="10216636" cy="1101292"/>
            <a:chOff x="1743247" y="1549122"/>
            <a:chExt cx="10216636" cy="1101292"/>
          </a:xfrm>
        </p:grpSpPr>
        <p:sp>
          <p:nvSpPr>
            <p:cNvPr id="10" name="TextBox 3">
              <a:extLst>
                <a:ext uri="{FF2B5EF4-FFF2-40B4-BE49-F238E27FC236}">
                  <a16:creationId xmlns="" xmlns:a16="http://schemas.microsoft.com/office/drawing/2014/main" id="{66AED463-2741-44E7-B7CA-34380C933AC1}"/>
                </a:ext>
              </a:extLst>
            </p:cNvPr>
            <p:cNvSpPr txBox="1"/>
            <p:nvPr/>
          </p:nvSpPr>
          <p:spPr>
            <a:xfrm>
              <a:off x="1743247" y="1549122"/>
              <a:ext cx="10216636" cy="756617"/>
            </a:xfrm>
            <a:prstGeom prst="rect">
              <a:avLst/>
            </a:prstGeom>
          </p:spPr>
          <p:txBody>
            <a:bodyPr wrap="square" lIns="0" tIns="0" rIns="0" bIns="0" rtlCol="0" anchor="t">
              <a:spAutoFit/>
            </a:bodyPr>
            <a:lstStyle/>
            <a:p>
              <a:pPr>
                <a:lnSpc>
                  <a:spcPts val="5853"/>
                </a:lnSpc>
              </a:pPr>
              <a:r>
                <a:rPr lang="id-ID" sz="5273" spc="116" dirty="0">
                  <a:solidFill>
                    <a:srgbClr val="CD9191"/>
                  </a:solidFill>
                  <a:latin typeface="Sifonn"/>
                </a:rPr>
                <a:t>PRAKTIK ANALISIS</a:t>
              </a:r>
              <a:endParaRPr lang="en-US" sz="5273" b="0" i="0" spc="116" dirty="0">
                <a:solidFill>
                  <a:srgbClr val="CD9191"/>
                </a:solidFill>
                <a:latin typeface="Sifonn"/>
              </a:endParaRPr>
            </a:p>
          </p:txBody>
        </p:sp>
        <p:sp>
          <p:nvSpPr>
            <p:cNvPr id="11" name="AutoShape 11">
              <a:extLst>
                <a:ext uri="{FF2B5EF4-FFF2-40B4-BE49-F238E27FC236}">
                  <a16:creationId xmlns="" xmlns:a16="http://schemas.microsoft.com/office/drawing/2014/main" id="{444AFDD0-65E0-4DF2-AB06-045D6F153C34}"/>
                </a:ext>
              </a:extLst>
            </p:cNvPr>
            <p:cNvSpPr/>
            <p:nvPr/>
          </p:nvSpPr>
          <p:spPr>
            <a:xfrm>
              <a:off x="1743247" y="2595550"/>
              <a:ext cx="10216636" cy="54864"/>
            </a:xfrm>
            <a:prstGeom prst="rect">
              <a:avLst/>
            </a:prstGeom>
            <a:solidFill>
              <a:schemeClr val="bg1">
                <a:lumMod val="50000"/>
              </a:schemeClr>
            </a:solidFill>
          </p:spPr>
        </p:sp>
      </p:grpSp>
      <p:pic>
        <p:nvPicPr>
          <p:cNvPr id="7" name="Picture 7"/>
          <p:cNvPicPr>
            <a:picLocks noChangeAspect="1"/>
          </p:cNvPicPr>
          <p:nvPr/>
        </p:nvPicPr>
        <p:blipFill>
          <a:blip r:embed="rId3"/>
          <a:srcRect/>
          <a:stretch>
            <a:fillRect/>
          </a:stretch>
        </p:blipFill>
        <p:spPr>
          <a:xfrm rot="-2356514">
            <a:off x="-1632158" y="6319657"/>
            <a:ext cx="3702609" cy="5072068"/>
          </a:xfrm>
          <a:prstGeom prst="rect">
            <a:avLst/>
          </a:prstGeom>
        </p:spPr>
      </p:pic>
      <p:sp>
        <p:nvSpPr>
          <p:cNvPr id="14" name="TextBox 13">
            <a:extLst>
              <a:ext uri="{FF2B5EF4-FFF2-40B4-BE49-F238E27FC236}">
                <a16:creationId xmlns="" xmlns:a16="http://schemas.microsoft.com/office/drawing/2014/main" id="{E82DCB22-8B8A-4D87-BD25-65DB46380EE4}"/>
              </a:ext>
            </a:extLst>
          </p:cNvPr>
          <p:cNvSpPr txBox="1"/>
          <p:nvPr/>
        </p:nvSpPr>
        <p:spPr>
          <a:xfrm>
            <a:off x="900263" y="2174387"/>
            <a:ext cx="15773400" cy="3108543"/>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id-ID" sz="28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	Kisah “Malin Kundang” ini dimaknai sebagai nilai-nilai kehidupan yang harus dihayati dalam masyarakat Minangkabau. </a:t>
            </a:r>
          </a:p>
          <a:p>
            <a:pPr marR="0" lvl="0" algn="just" defTabSz="914400" rtl="0" eaLnBrk="1" fontAlgn="auto" latinLnBrk="0" hangingPunct="1">
              <a:lnSpc>
                <a:spcPct val="100000"/>
              </a:lnSpc>
              <a:spcBef>
                <a:spcPts val="0"/>
              </a:spcBef>
              <a:spcAft>
                <a:spcPts val="0"/>
              </a:spcAft>
              <a:buClrTx/>
              <a:buSzTx/>
              <a:tabLst/>
              <a:defRPr/>
            </a:pPr>
            <a:r>
              <a:rPr kumimoji="0" lang="id-ID" sz="28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	Cerita rakyat ini menceritakan Malin Kundang yang miskin, lalu merantau ke negeri seberang untuk memperbaiki nasib. Namun, dalam diri anak Indonesia sudah tertanam benih bahwa si Malin Kundang adalah anak durhaka, yang seakan-akan tidak lagi memiliki sisi baik. Sifat tokoh Malin Kundang dalam cerita rakyat perlu didekonstruksi. </a:t>
            </a:r>
          </a:p>
        </p:txBody>
      </p:sp>
      <p:sp>
        <p:nvSpPr>
          <p:cNvPr id="12" name="TextBox 11">
            <a:extLst>
              <a:ext uri="{FF2B5EF4-FFF2-40B4-BE49-F238E27FC236}">
                <a16:creationId xmlns="" xmlns:a16="http://schemas.microsoft.com/office/drawing/2014/main" id="{01566E63-1624-49B4-B105-7A92E0A22AAA}"/>
              </a:ext>
            </a:extLst>
          </p:cNvPr>
          <p:cNvSpPr txBox="1"/>
          <p:nvPr/>
        </p:nvSpPr>
        <p:spPr>
          <a:xfrm>
            <a:off x="2895599" y="6108690"/>
            <a:ext cx="14766253" cy="1938992"/>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id-ID" sz="24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	Sosok Malin Kundang yang gigih ini patut menjadi panutan bagi generasi muda. Namun, pada akhir cerita, Malin Kundang dikutuk menjadi batu karena tidak mau mengakui Ibunya. Cerita yang berakhir dengan kutukan ini yang menjadi pertanyaan banyak orang. Banyak tulisan dan pendapat orang yang tidak ada makna lain bagi Malin Kundang kecuali Malin Kundang si anak durhaka.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a:srcRect/>
          <a:stretch>
            <a:fillRect/>
          </a:stretch>
        </p:blipFill>
        <p:spPr>
          <a:xfrm>
            <a:off x="-1893369" y="3425584"/>
            <a:ext cx="3574364" cy="3556492"/>
          </a:xfrm>
          <a:prstGeom prst="rect">
            <a:avLst/>
          </a:prstGeom>
        </p:spPr>
      </p:pic>
      <p:pic>
        <p:nvPicPr>
          <p:cNvPr id="13" name="Picture 13"/>
          <p:cNvPicPr>
            <a:picLocks noChangeAspect="1"/>
          </p:cNvPicPr>
          <p:nvPr/>
        </p:nvPicPr>
        <p:blipFill>
          <a:blip r:embed="rId3"/>
          <a:srcRect/>
          <a:stretch>
            <a:fillRect/>
          </a:stretch>
        </p:blipFill>
        <p:spPr>
          <a:xfrm>
            <a:off x="16291058" y="3932251"/>
            <a:ext cx="3483778" cy="2543158"/>
          </a:xfrm>
          <a:prstGeom prst="rect">
            <a:avLst/>
          </a:prstGeom>
        </p:spPr>
      </p:pic>
      <p:grpSp>
        <p:nvGrpSpPr>
          <p:cNvPr id="14" name="Group 13">
            <a:extLst>
              <a:ext uri="{FF2B5EF4-FFF2-40B4-BE49-F238E27FC236}">
                <a16:creationId xmlns="" xmlns:a16="http://schemas.microsoft.com/office/drawing/2014/main" id="{5639B897-C149-4D0A-9838-60D7E73F1884}"/>
              </a:ext>
            </a:extLst>
          </p:cNvPr>
          <p:cNvGrpSpPr/>
          <p:nvPr/>
        </p:nvGrpSpPr>
        <p:grpSpPr>
          <a:xfrm>
            <a:off x="1656414" y="869724"/>
            <a:ext cx="14116985" cy="1101292"/>
            <a:chOff x="1743246" y="1549122"/>
            <a:chExt cx="14116985" cy="1101292"/>
          </a:xfrm>
        </p:grpSpPr>
        <p:sp>
          <p:nvSpPr>
            <p:cNvPr id="15" name="TextBox 3">
              <a:extLst>
                <a:ext uri="{FF2B5EF4-FFF2-40B4-BE49-F238E27FC236}">
                  <a16:creationId xmlns="" xmlns:a16="http://schemas.microsoft.com/office/drawing/2014/main" id="{C3FF32C1-33D5-414C-B054-51BEDDF97F95}"/>
                </a:ext>
              </a:extLst>
            </p:cNvPr>
            <p:cNvSpPr txBox="1"/>
            <p:nvPr/>
          </p:nvSpPr>
          <p:spPr>
            <a:xfrm>
              <a:off x="1743246" y="1549122"/>
              <a:ext cx="14116985" cy="756617"/>
            </a:xfrm>
            <a:prstGeom prst="rect">
              <a:avLst/>
            </a:prstGeom>
          </p:spPr>
          <p:txBody>
            <a:bodyPr wrap="square" lIns="0" tIns="0" rIns="0" bIns="0" rtlCol="0" anchor="t">
              <a:spAutoFit/>
            </a:bodyPr>
            <a:lstStyle/>
            <a:p>
              <a:pPr>
                <a:lnSpc>
                  <a:spcPts val="5853"/>
                </a:lnSpc>
              </a:pPr>
              <a:r>
                <a:rPr lang="id-ID" sz="5270" b="0" i="0" spc="116" dirty="0">
                  <a:solidFill>
                    <a:srgbClr val="CD9191"/>
                  </a:solidFill>
                  <a:latin typeface="Sifonn"/>
                </a:rPr>
                <a:t>PRAKTIK ANALISIS</a:t>
              </a:r>
            </a:p>
          </p:txBody>
        </p:sp>
        <p:sp>
          <p:nvSpPr>
            <p:cNvPr id="16" name="AutoShape 11">
              <a:extLst>
                <a:ext uri="{FF2B5EF4-FFF2-40B4-BE49-F238E27FC236}">
                  <a16:creationId xmlns="" xmlns:a16="http://schemas.microsoft.com/office/drawing/2014/main" id="{7A9B5E3F-E49B-4212-AEBF-EBCE54FFDF1D}"/>
                </a:ext>
              </a:extLst>
            </p:cNvPr>
            <p:cNvSpPr/>
            <p:nvPr/>
          </p:nvSpPr>
          <p:spPr>
            <a:xfrm>
              <a:off x="1743247" y="2595550"/>
              <a:ext cx="10216636" cy="54864"/>
            </a:xfrm>
            <a:prstGeom prst="rect">
              <a:avLst/>
            </a:prstGeom>
            <a:solidFill>
              <a:schemeClr val="bg1">
                <a:lumMod val="50000"/>
              </a:schemeClr>
            </a:solidFill>
          </p:spPr>
        </p:sp>
      </p:grpSp>
      <p:sp>
        <p:nvSpPr>
          <p:cNvPr id="17" name="TextBox 5">
            <a:extLst>
              <a:ext uri="{FF2B5EF4-FFF2-40B4-BE49-F238E27FC236}">
                <a16:creationId xmlns="" xmlns:a16="http://schemas.microsoft.com/office/drawing/2014/main" id="{116B4A74-44A7-4211-82BA-CEE73F5698D3}"/>
              </a:ext>
            </a:extLst>
          </p:cNvPr>
          <p:cNvSpPr txBox="1"/>
          <p:nvPr/>
        </p:nvSpPr>
        <p:spPr>
          <a:xfrm>
            <a:off x="1656415" y="2244963"/>
            <a:ext cx="14116984" cy="6032421"/>
          </a:xfrm>
          <a:prstGeom prst="rect">
            <a:avLst/>
          </a:prstGeom>
        </p:spPr>
        <p:txBody>
          <a:bodyPr wrap="square" lIns="0" tIns="0" rIns="0" bIns="0" rtlCol="0" anchor="t">
            <a:spAutoFit/>
          </a:bodyPr>
          <a:lstStyle/>
          <a:p>
            <a:pPr algn="just"/>
            <a:r>
              <a:rPr lang="id-ID" sz="2800" dirty="0">
                <a:latin typeface="Metropolis Light" panose="00000500000000000000" pitchFamily="50" charset="0"/>
              </a:rPr>
              <a:t>	</a:t>
            </a:r>
            <a:r>
              <a:rPr lang="en-US" sz="2800" dirty="0" err="1">
                <a:latin typeface="Metropolis Light" panose="00000500000000000000" pitchFamily="50" charset="0"/>
              </a:rPr>
              <a:t>Dekonstruksi</a:t>
            </a:r>
            <a:r>
              <a:rPr lang="en-US" sz="2800" dirty="0">
                <a:latin typeface="Metropolis Light" panose="00000500000000000000" pitchFamily="50" charset="0"/>
              </a:rPr>
              <a:t> </a:t>
            </a:r>
            <a:r>
              <a:rPr lang="en-US" sz="2800" dirty="0" err="1">
                <a:latin typeface="Metropolis Light" panose="00000500000000000000" pitchFamily="50" charset="0"/>
              </a:rPr>
              <a:t>cerita</a:t>
            </a:r>
            <a:r>
              <a:rPr lang="en-US" sz="2800" dirty="0">
                <a:latin typeface="Metropolis Light" panose="00000500000000000000" pitchFamily="50" charset="0"/>
              </a:rPr>
              <a:t> yang </a:t>
            </a:r>
            <a:r>
              <a:rPr lang="en-US" sz="2800" dirty="0" err="1">
                <a:latin typeface="Metropolis Light" panose="00000500000000000000" pitchFamily="50" charset="0"/>
              </a:rPr>
              <a:t>membebaskan</a:t>
            </a:r>
            <a:r>
              <a:rPr lang="en-US" sz="2800" dirty="0">
                <a:latin typeface="Metropolis Light" panose="00000500000000000000" pitchFamily="50" charset="0"/>
              </a:rPr>
              <a:t> </a:t>
            </a:r>
            <a:r>
              <a:rPr lang="en-US" sz="2800" dirty="0" err="1">
                <a:latin typeface="Metropolis Light" panose="00000500000000000000" pitchFamily="50" charset="0"/>
              </a:rPr>
              <a:t>Malin</a:t>
            </a:r>
            <a:r>
              <a:rPr lang="en-US" sz="2800" dirty="0">
                <a:latin typeface="Metropolis Light" panose="00000500000000000000" pitchFamily="50" charset="0"/>
              </a:rPr>
              <a:t> Kundang </a:t>
            </a:r>
            <a:r>
              <a:rPr lang="en-US" sz="2800" dirty="0" err="1">
                <a:latin typeface="Metropolis Light" panose="00000500000000000000" pitchFamily="50" charset="0"/>
              </a:rPr>
              <a:t>dari</a:t>
            </a:r>
            <a:r>
              <a:rPr lang="en-US" sz="2800" dirty="0">
                <a:latin typeface="Metropolis Light" panose="00000500000000000000" pitchFamily="50" charset="0"/>
              </a:rPr>
              <a:t> </a:t>
            </a:r>
            <a:r>
              <a:rPr lang="en-US" sz="2800" dirty="0" err="1">
                <a:latin typeface="Metropolis Light" panose="00000500000000000000" pitchFamily="50" charset="0"/>
              </a:rPr>
              <a:t>kutukan</a:t>
            </a:r>
            <a:r>
              <a:rPr lang="en-US" sz="2800" dirty="0">
                <a:latin typeface="Metropolis Light" panose="00000500000000000000" pitchFamily="50" charset="0"/>
              </a:rPr>
              <a:t> </a:t>
            </a:r>
            <a:r>
              <a:rPr lang="en-US" sz="2800" dirty="0" err="1">
                <a:latin typeface="Metropolis Light" panose="00000500000000000000" pitchFamily="50" charset="0"/>
              </a:rPr>
              <a:t>ini</a:t>
            </a:r>
            <a:r>
              <a:rPr lang="en-US" sz="2800" dirty="0">
                <a:latin typeface="Metropolis Light" panose="00000500000000000000" pitchFamily="50" charset="0"/>
              </a:rPr>
              <a:t> juga </a:t>
            </a:r>
            <a:r>
              <a:rPr lang="en-US" sz="2800" dirty="0" err="1">
                <a:latin typeface="Metropolis Light" panose="00000500000000000000" pitchFamily="50" charset="0"/>
              </a:rPr>
              <a:t>lebih</a:t>
            </a:r>
            <a:r>
              <a:rPr lang="en-US" sz="2800" dirty="0">
                <a:latin typeface="Metropolis Light" panose="00000500000000000000" pitchFamily="50" charset="0"/>
              </a:rPr>
              <a:t> </a:t>
            </a:r>
            <a:r>
              <a:rPr lang="en-US" sz="2800" dirty="0" err="1">
                <a:latin typeface="Metropolis Light" panose="00000500000000000000" pitchFamily="50" charset="0"/>
              </a:rPr>
              <a:t>sejalan</a:t>
            </a:r>
            <a:r>
              <a:rPr lang="en-US" sz="2800" dirty="0">
                <a:latin typeface="Metropolis Light" panose="00000500000000000000" pitchFamily="50" charset="0"/>
              </a:rPr>
              <a:t> </a:t>
            </a:r>
            <a:r>
              <a:rPr lang="en-US" sz="2800" dirty="0" err="1">
                <a:latin typeface="Metropolis Light" panose="00000500000000000000" pitchFamily="50" charset="0"/>
              </a:rPr>
              <a:t>dengan</a:t>
            </a:r>
            <a:r>
              <a:rPr lang="en-US" sz="2800" dirty="0">
                <a:latin typeface="Metropolis Light" panose="00000500000000000000" pitchFamily="50" charset="0"/>
              </a:rPr>
              <a:t> </a:t>
            </a:r>
            <a:r>
              <a:rPr lang="en-US" sz="2800" dirty="0" err="1">
                <a:latin typeface="Metropolis Light" panose="00000500000000000000" pitchFamily="50" charset="0"/>
              </a:rPr>
              <a:t>pendekatan</a:t>
            </a:r>
            <a:r>
              <a:rPr lang="en-US" sz="2800" dirty="0">
                <a:latin typeface="Metropolis Light" panose="00000500000000000000" pitchFamily="50" charset="0"/>
              </a:rPr>
              <a:t> </a:t>
            </a:r>
            <a:r>
              <a:rPr lang="en-US" sz="2800" dirty="0" err="1">
                <a:latin typeface="Metropolis Light" panose="00000500000000000000" pitchFamily="50" charset="0"/>
              </a:rPr>
              <a:t>pendidikan</a:t>
            </a:r>
            <a:r>
              <a:rPr lang="en-US" sz="2800" dirty="0">
                <a:latin typeface="Metropolis Light" panose="00000500000000000000" pitchFamily="50" charset="0"/>
              </a:rPr>
              <a:t> </a:t>
            </a:r>
            <a:r>
              <a:rPr lang="en-US" sz="2800" dirty="0" err="1">
                <a:latin typeface="Metropolis Light" panose="00000500000000000000" pitchFamily="50" charset="0"/>
              </a:rPr>
              <a:t>dewasa</a:t>
            </a:r>
            <a:r>
              <a:rPr lang="en-US" sz="2800" dirty="0">
                <a:latin typeface="Metropolis Light" panose="00000500000000000000" pitchFamily="50" charset="0"/>
              </a:rPr>
              <a:t> </a:t>
            </a:r>
            <a:r>
              <a:rPr lang="en-US" sz="2800" dirty="0" err="1">
                <a:latin typeface="Metropolis Light" panose="00000500000000000000" pitchFamily="50" charset="0"/>
              </a:rPr>
              <a:t>ini</a:t>
            </a:r>
            <a:r>
              <a:rPr lang="en-US" sz="2800" dirty="0">
                <a:latin typeface="Metropolis Light" panose="00000500000000000000" pitchFamily="50" charset="0"/>
              </a:rPr>
              <a:t> yang </a:t>
            </a:r>
            <a:r>
              <a:rPr lang="en-US" sz="2800" dirty="0" err="1">
                <a:latin typeface="Metropolis Light" panose="00000500000000000000" pitchFamily="50" charset="0"/>
              </a:rPr>
              <a:t>cenderung</a:t>
            </a:r>
            <a:r>
              <a:rPr lang="en-US" sz="2800" dirty="0">
                <a:latin typeface="Metropolis Light" panose="00000500000000000000" pitchFamily="50" charset="0"/>
              </a:rPr>
              <a:t> </a:t>
            </a:r>
            <a:r>
              <a:rPr lang="en-US" sz="2800" dirty="0" err="1">
                <a:latin typeface="Metropolis Light" panose="00000500000000000000" pitchFamily="50" charset="0"/>
              </a:rPr>
              <a:t>memberikan</a:t>
            </a:r>
            <a:r>
              <a:rPr lang="en-US" sz="2800" dirty="0">
                <a:latin typeface="Metropolis Light" panose="00000500000000000000" pitchFamily="50" charset="0"/>
              </a:rPr>
              <a:t> </a:t>
            </a:r>
            <a:r>
              <a:rPr lang="en-US" sz="2800" dirty="0" err="1">
                <a:latin typeface="Metropolis Light" panose="00000500000000000000" pitchFamily="50" charset="0"/>
              </a:rPr>
              <a:t>kebebasan</a:t>
            </a:r>
            <a:r>
              <a:rPr lang="en-US" sz="2800" dirty="0">
                <a:latin typeface="Metropolis Light" panose="00000500000000000000" pitchFamily="50" charset="0"/>
              </a:rPr>
              <a:t> </a:t>
            </a:r>
            <a:r>
              <a:rPr lang="en-US" sz="2800" dirty="0" err="1">
                <a:latin typeface="Metropolis Light" panose="00000500000000000000" pitchFamily="50" charset="0"/>
              </a:rPr>
              <a:t>berpendapat</a:t>
            </a:r>
            <a:r>
              <a:rPr lang="en-US" sz="2800" dirty="0">
                <a:latin typeface="Metropolis Light" panose="00000500000000000000" pitchFamily="50" charset="0"/>
              </a:rPr>
              <a:t> </a:t>
            </a:r>
            <a:r>
              <a:rPr lang="en-US" sz="2800" dirty="0" err="1">
                <a:latin typeface="Metropolis Light" panose="00000500000000000000" pitchFamily="50" charset="0"/>
              </a:rPr>
              <a:t>kepada</a:t>
            </a:r>
            <a:r>
              <a:rPr lang="en-US" sz="2800" dirty="0">
                <a:latin typeface="Metropolis Light" panose="00000500000000000000" pitchFamily="50" charset="0"/>
              </a:rPr>
              <a:t> </a:t>
            </a:r>
            <a:r>
              <a:rPr lang="en-US" sz="2800" dirty="0" err="1">
                <a:latin typeface="Metropolis Light" panose="00000500000000000000" pitchFamily="50" charset="0"/>
              </a:rPr>
              <a:t>anak-anak</a:t>
            </a:r>
            <a:r>
              <a:rPr lang="en-US" sz="2800" dirty="0">
                <a:latin typeface="Metropolis Light" panose="00000500000000000000" pitchFamily="50" charset="0"/>
              </a:rPr>
              <a:t> </a:t>
            </a:r>
            <a:r>
              <a:rPr lang="en-US" sz="2800" dirty="0" err="1">
                <a:latin typeface="Metropolis Light" panose="00000500000000000000" pitchFamily="50" charset="0"/>
              </a:rPr>
              <a:t>dalam</a:t>
            </a:r>
            <a:r>
              <a:rPr lang="en-US" sz="2800" dirty="0">
                <a:latin typeface="Metropolis Light" panose="00000500000000000000" pitchFamily="50" charset="0"/>
              </a:rPr>
              <a:t> </a:t>
            </a:r>
            <a:r>
              <a:rPr lang="en-US" sz="2800" dirty="0" err="1">
                <a:latin typeface="Metropolis Light" panose="00000500000000000000" pitchFamily="50" charset="0"/>
              </a:rPr>
              <a:t>menyikapi</a:t>
            </a:r>
            <a:r>
              <a:rPr lang="en-US" sz="2800" dirty="0">
                <a:latin typeface="Metropolis Light" panose="00000500000000000000" pitchFamily="50" charset="0"/>
              </a:rPr>
              <a:t> </a:t>
            </a:r>
            <a:r>
              <a:rPr lang="en-US" sz="2800" dirty="0" err="1">
                <a:latin typeface="Metropolis Light" panose="00000500000000000000" pitchFamily="50" charset="0"/>
              </a:rPr>
              <a:t>persoalan</a:t>
            </a:r>
            <a:r>
              <a:rPr lang="en-US" sz="2800" dirty="0">
                <a:latin typeface="Metropolis Light" panose="00000500000000000000" pitchFamily="50" charset="0"/>
              </a:rPr>
              <a:t>. </a:t>
            </a:r>
            <a:r>
              <a:rPr lang="en-US" sz="2800" dirty="0" err="1">
                <a:latin typeface="Metropolis Light" panose="00000500000000000000" pitchFamily="50" charset="0"/>
              </a:rPr>
              <a:t>Aspirasi</a:t>
            </a:r>
            <a:r>
              <a:rPr lang="en-US" sz="2800" dirty="0">
                <a:latin typeface="Metropolis Light" panose="00000500000000000000" pitchFamily="50" charset="0"/>
              </a:rPr>
              <a:t> </a:t>
            </a:r>
            <a:r>
              <a:rPr lang="en-US" sz="2800" dirty="0" err="1">
                <a:latin typeface="Metropolis Light" panose="00000500000000000000" pitchFamily="50" charset="0"/>
              </a:rPr>
              <a:t>untuk</a:t>
            </a:r>
            <a:r>
              <a:rPr lang="en-US" sz="2800" dirty="0">
                <a:latin typeface="Metropolis Light" panose="00000500000000000000" pitchFamily="50" charset="0"/>
              </a:rPr>
              <a:t> </a:t>
            </a:r>
            <a:r>
              <a:rPr lang="en-US" sz="2800" dirty="0" err="1">
                <a:latin typeface="Metropolis Light" panose="00000500000000000000" pitchFamily="50" charset="0"/>
              </a:rPr>
              <a:t>membebaskan</a:t>
            </a:r>
            <a:r>
              <a:rPr lang="en-US" sz="2800" dirty="0">
                <a:latin typeface="Metropolis Light" panose="00000500000000000000" pitchFamily="50" charset="0"/>
              </a:rPr>
              <a:t> </a:t>
            </a:r>
            <a:r>
              <a:rPr lang="en-US" sz="2800" dirty="0" err="1">
                <a:latin typeface="Metropolis Light" panose="00000500000000000000" pitchFamily="50" charset="0"/>
              </a:rPr>
              <a:t>Malin</a:t>
            </a:r>
            <a:r>
              <a:rPr lang="en-US" sz="2800" dirty="0">
                <a:latin typeface="Metropolis Light" panose="00000500000000000000" pitchFamily="50" charset="0"/>
              </a:rPr>
              <a:t> </a:t>
            </a:r>
            <a:r>
              <a:rPr lang="en-US" sz="2800" dirty="0" err="1">
                <a:latin typeface="Metropolis Light" panose="00000500000000000000" pitchFamily="50" charset="0"/>
              </a:rPr>
              <a:t>dari</a:t>
            </a:r>
            <a:r>
              <a:rPr lang="en-US" sz="2800" dirty="0">
                <a:latin typeface="Metropolis Light" panose="00000500000000000000" pitchFamily="50" charset="0"/>
              </a:rPr>
              <a:t> </a:t>
            </a:r>
            <a:r>
              <a:rPr lang="en-US" sz="2800" dirty="0" err="1">
                <a:latin typeface="Metropolis Light" panose="00000500000000000000" pitchFamily="50" charset="0"/>
              </a:rPr>
              <a:t>kutukan</a:t>
            </a:r>
            <a:r>
              <a:rPr lang="en-US" sz="2800" dirty="0">
                <a:latin typeface="Metropolis Light" panose="00000500000000000000" pitchFamily="50" charset="0"/>
              </a:rPr>
              <a:t> juga </a:t>
            </a:r>
            <a:r>
              <a:rPr lang="en-US" sz="2800" dirty="0" err="1">
                <a:latin typeface="Metropolis Light" panose="00000500000000000000" pitchFamily="50" charset="0"/>
              </a:rPr>
              <a:t>menunjukkan</a:t>
            </a:r>
            <a:r>
              <a:rPr lang="en-US" sz="2800" dirty="0">
                <a:latin typeface="Metropolis Light" panose="00000500000000000000" pitchFamily="50" charset="0"/>
              </a:rPr>
              <a:t> </a:t>
            </a:r>
            <a:r>
              <a:rPr lang="en-US" sz="2800" dirty="0" err="1">
                <a:latin typeface="Metropolis Light" panose="00000500000000000000" pitchFamily="50" charset="0"/>
              </a:rPr>
              <a:t>bergesernya</a:t>
            </a:r>
            <a:r>
              <a:rPr lang="en-US" sz="2800" dirty="0">
                <a:latin typeface="Metropolis Light" panose="00000500000000000000" pitchFamily="50" charset="0"/>
              </a:rPr>
              <a:t> </a:t>
            </a:r>
            <a:r>
              <a:rPr lang="en-US" sz="2800" dirty="0" err="1">
                <a:latin typeface="Metropolis Light" panose="00000500000000000000" pitchFamily="50" charset="0"/>
              </a:rPr>
              <a:t>pandangan</a:t>
            </a:r>
            <a:r>
              <a:rPr lang="en-US" sz="2800" dirty="0">
                <a:latin typeface="Metropolis Light" panose="00000500000000000000" pitchFamily="50" charset="0"/>
              </a:rPr>
              <a:t> </a:t>
            </a:r>
            <a:r>
              <a:rPr lang="en-US" sz="2800" dirty="0" err="1">
                <a:latin typeface="Metropolis Light" panose="00000500000000000000" pitchFamily="50" charset="0"/>
              </a:rPr>
              <a:t>masyarakat</a:t>
            </a:r>
            <a:r>
              <a:rPr lang="en-US" sz="2800" dirty="0">
                <a:latin typeface="Metropolis Light" panose="00000500000000000000" pitchFamily="50" charset="0"/>
              </a:rPr>
              <a:t> Indonesia </a:t>
            </a:r>
            <a:r>
              <a:rPr lang="en-US" sz="2800" dirty="0" err="1">
                <a:latin typeface="Metropolis Light" panose="00000500000000000000" pitchFamily="50" charset="0"/>
              </a:rPr>
              <a:t>akan</a:t>
            </a:r>
            <a:r>
              <a:rPr lang="en-US" sz="2800" dirty="0">
                <a:latin typeface="Metropolis Light" panose="00000500000000000000" pitchFamily="50" charset="0"/>
              </a:rPr>
              <a:t> </a:t>
            </a:r>
            <a:r>
              <a:rPr lang="en-US" sz="2800" dirty="0" err="1">
                <a:latin typeface="Metropolis Light" panose="00000500000000000000" pitchFamily="50" charset="0"/>
              </a:rPr>
              <a:t>kuasa</a:t>
            </a:r>
            <a:r>
              <a:rPr lang="en-US" sz="2800" dirty="0">
                <a:latin typeface="Metropolis Light" panose="00000500000000000000" pitchFamily="50" charset="0"/>
              </a:rPr>
              <a:t> yang </a:t>
            </a:r>
            <a:r>
              <a:rPr lang="en-US" sz="2800" dirty="0" err="1">
                <a:latin typeface="Metropolis Light" panose="00000500000000000000" pitchFamily="50" charset="0"/>
              </a:rPr>
              <a:t>boleh</a:t>
            </a:r>
            <a:r>
              <a:rPr lang="en-US" sz="2800" dirty="0">
                <a:latin typeface="Metropolis Light" panose="00000500000000000000" pitchFamily="50" charset="0"/>
              </a:rPr>
              <a:t> </a:t>
            </a:r>
            <a:r>
              <a:rPr lang="en-US" sz="2800" dirty="0" err="1">
                <a:latin typeface="Metropolis Light" panose="00000500000000000000" pitchFamily="50" charset="0"/>
              </a:rPr>
              <a:t>dimiliki</a:t>
            </a:r>
            <a:r>
              <a:rPr lang="en-US" sz="2800" dirty="0">
                <a:latin typeface="Metropolis Light" panose="00000500000000000000" pitchFamily="50" charset="0"/>
              </a:rPr>
              <a:t> </a:t>
            </a:r>
            <a:r>
              <a:rPr lang="en-US" sz="2800" dirty="0" err="1">
                <a:latin typeface="Metropolis Light" panose="00000500000000000000" pitchFamily="50" charset="0"/>
              </a:rPr>
              <a:t>figur</a:t>
            </a:r>
            <a:r>
              <a:rPr lang="en-US" sz="2800" dirty="0">
                <a:latin typeface="Metropolis Light" panose="00000500000000000000" pitchFamily="50" charset="0"/>
              </a:rPr>
              <a:t> </a:t>
            </a:r>
            <a:r>
              <a:rPr lang="en-US" sz="2800" dirty="0" err="1">
                <a:latin typeface="Metropolis Light" panose="00000500000000000000" pitchFamily="50" charset="0"/>
              </a:rPr>
              <a:t>otoritas</a:t>
            </a:r>
            <a:r>
              <a:rPr lang="en-US" sz="2800" dirty="0">
                <a:latin typeface="Metropolis Light" panose="00000500000000000000" pitchFamily="50" charset="0"/>
              </a:rPr>
              <a:t>. </a:t>
            </a:r>
            <a:r>
              <a:rPr lang="en-US" sz="2800" dirty="0" err="1">
                <a:latin typeface="Metropolis Light" panose="00000500000000000000" pitchFamily="50" charset="0"/>
              </a:rPr>
              <a:t>Seseorang</a:t>
            </a:r>
            <a:r>
              <a:rPr lang="en-US" sz="2800" dirty="0">
                <a:latin typeface="Metropolis Light" panose="00000500000000000000" pitchFamily="50" charset="0"/>
              </a:rPr>
              <a:t> </a:t>
            </a:r>
            <a:r>
              <a:rPr lang="en-US" sz="2800" dirty="0" err="1">
                <a:latin typeface="Metropolis Light" panose="00000500000000000000" pitchFamily="50" charset="0"/>
              </a:rPr>
              <a:t>atau</a:t>
            </a:r>
            <a:r>
              <a:rPr lang="en-US" sz="2800" dirty="0">
                <a:latin typeface="Metropolis Light" panose="00000500000000000000" pitchFamily="50" charset="0"/>
              </a:rPr>
              <a:t> </a:t>
            </a:r>
            <a:r>
              <a:rPr lang="en-US" sz="2800" dirty="0" err="1">
                <a:latin typeface="Metropolis Light" panose="00000500000000000000" pitchFamily="50" charset="0"/>
              </a:rPr>
              <a:t>suatu</a:t>
            </a:r>
            <a:r>
              <a:rPr lang="en-US" sz="2800" dirty="0">
                <a:latin typeface="Metropolis Light" panose="00000500000000000000" pitchFamily="50" charset="0"/>
              </a:rPr>
              <a:t> </a:t>
            </a:r>
            <a:r>
              <a:rPr lang="en-US" sz="2800" dirty="0" err="1">
                <a:latin typeface="Metropolis Light" panose="00000500000000000000" pitchFamily="50" charset="0"/>
              </a:rPr>
              <a:t>gologan</a:t>
            </a:r>
            <a:r>
              <a:rPr lang="en-US" sz="2800" dirty="0">
                <a:latin typeface="Metropolis Light" panose="00000500000000000000" pitchFamily="50" charset="0"/>
              </a:rPr>
              <a:t> yang </a:t>
            </a:r>
            <a:r>
              <a:rPr lang="en-US" sz="2800" dirty="0" err="1">
                <a:latin typeface="Metropolis Light" panose="00000500000000000000" pitchFamily="50" charset="0"/>
              </a:rPr>
              <a:t>berada</a:t>
            </a:r>
            <a:r>
              <a:rPr lang="en-US" sz="2800" dirty="0">
                <a:latin typeface="Metropolis Light" panose="00000500000000000000" pitchFamily="50" charset="0"/>
              </a:rPr>
              <a:t> pada </a:t>
            </a:r>
            <a:r>
              <a:rPr lang="en-US" sz="2800" dirty="0" err="1">
                <a:latin typeface="Metropolis Light" panose="00000500000000000000" pitchFamily="50" charset="0"/>
              </a:rPr>
              <a:t>posisi</a:t>
            </a:r>
            <a:r>
              <a:rPr lang="en-US" sz="2800" dirty="0">
                <a:latin typeface="Metropolis Light" panose="00000500000000000000" pitchFamily="50" charset="0"/>
              </a:rPr>
              <a:t> </a:t>
            </a:r>
            <a:r>
              <a:rPr lang="en-US" sz="2800" dirty="0" err="1">
                <a:latin typeface="Metropolis Light" panose="00000500000000000000" pitchFamily="50" charset="0"/>
              </a:rPr>
              <a:t>otoritas</a:t>
            </a:r>
            <a:r>
              <a:rPr lang="en-US" sz="2800" dirty="0">
                <a:latin typeface="Metropolis Light" panose="00000500000000000000" pitchFamily="50" charset="0"/>
              </a:rPr>
              <a:t> </a:t>
            </a:r>
            <a:r>
              <a:rPr lang="en-US" sz="2800" dirty="0" err="1">
                <a:latin typeface="Metropolis Light" panose="00000500000000000000" pitchFamily="50" charset="0"/>
              </a:rPr>
              <a:t>dewasa</a:t>
            </a:r>
            <a:r>
              <a:rPr lang="en-US" sz="2800" dirty="0">
                <a:latin typeface="Metropolis Light" panose="00000500000000000000" pitchFamily="50" charset="0"/>
              </a:rPr>
              <a:t> </a:t>
            </a:r>
            <a:r>
              <a:rPr lang="en-US" sz="2800" dirty="0" err="1">
                <a:latin typeface="Metropolis Light" panose="00000500000000000000" pitchFamily="50" charset="0"/>
              </a:rPr>
              <a:t>ini</a:t>
            </a:r>
            <a:r>
              <a:rPr lang="en-US" sz="2800" dirty="0">
                <a:latin typeface="Metropolis Light" panose="00000500000000000000" pitchFamily="50" charset="0"/>
              </a:rPr>
              <a:t> </a:t>
            </a:r>
            <a:r>
              <a:rPr lang="en-US" sz="2800" dirty="0" err="1">
                <a:latin typeface="Metropolis Light" panose="00000500000000000000" pitchFamily="50" charset="0"/>
              </a:rPr>
              <a:t>tidak</a:t>
            </a:r>
            <a:r>
              <a:rPr lang="en-US" sz="2800" dirty="0">
                <a:latin typeface="Metropolis Light" panose="00000500000000000000" pitchFamily="50" charset="0"/>
              </a:rPr>
              <a:t> </a:t>
            </a:r>
            <a:r>
              <a:rPr lang="en-US" sz="2800" dirty="0" err="1">
                <a:latin typeface="Metropolis Light" panose="00000500000000000000" pitchFamily="50" charset="0"/>
              </a:rPr>
              <a:t>lagi</a:t>
            </a:r>
            <a:r>
              <a:rPr lang="en-US" sz="2800" dirty="0">
                <a:latin typeface="Metropolis Light" panose="00000500000000000000" pitchFamily="50" charset="0"/>
              </a:rPr>
              <a:t> </a:t>
            </a:r>
            <a:r>
              <a:rPr lang="en-US" sz="2800" dirty="0" err="1">
                <a:latin typeface="Metropolis Light" panose="00000500000000000000" pitchFamily="50" charset="0"/>
              </a:rPr>
              <a:t>dipandang</a:t>
            </a:r>
            <a:r>
              <a:rPr lang="en-US" sz="2800" dirty="0">
                <a:latin typeface="Metropolis Light" panose="00000500000000000000" pitchFamily="50" charset="0"/>
              </a:rPr>
              <a:t> </a:t>
            </a:r>
            <a:r>
              <a:rPr lang="en-US" sz="2800" dirty="0" err="1">
                <a:latin typeface="Metropolis Light" panose="00000500000000000000" pitchFamily="50" charset="0"/>
              </a:rPr>
              <a:t>sebagai</a:t>
            </a:r>
            <a:r>
              <a:rPr lang="en-US" sz="2800" dirty="0">
                <a:latin typeface="Metropolis Light" panose="00000500000000000000" pitchFamily="50" charset="0"/>
              </a:rPr>
              <a:t> </a:t>
            </a:r>
            <a:r>
              <a:rPr lang="en-US" sz="2800" dirty="0" err="1">
                <a:latin typeface="Metropolis Light" panose="00000500000000000000" pitchFamily="50" charset="0"/>
              </a:rPr>
              <a:t>posisi</a:t>
            </a:r>
            <a:r>
              <a:rPr lang="en-US" sz="2800" dirty="0">
                <a:latin typeface="Metropolis Light" panose="00000500000000000000" pitchFamily="50" charset="0"/>
              </a:rPr>
              <a:t> yang </a:t>
            </a:r>
            <a:r>
              <a:rPr lang="en-US" sz="2800" dirty="0" err="1">
                <a:latin typeface="Metropolis Light" panose="00000500000000000000" pitchFamily="50" charset="0"/>
              </a:rPr>
              <a:t>memiliki</a:t>
            </a:r>
            <a:r>
              <a:rPr lang="en-US" sz="2800" dirty="0">
                <a:latin typeface="Metropolis Light" panose="00000500000000000000" pitchFamily="50" charset="0"/>
              </a:rPr>
              <a:t> </a:t>
            </a:r>
            <a:r>
              <a:rPr lang="en-US" sz="2800" dirty="0" err="1">
                <a:latin typeface="Metropolis Light" panose="00000500000000000000" pitchFamily="50" charset="0"/>
              </a:rPr>
              <a:t>kuasa</a:t>
            </a:r>
            <a:r>
              <a:rPr lang="en-US" sz="2800" dirty="0">
                <a:latin typeface="Metropolis Light" panose="00000500000000000000" pitchFamily="50" charset="0"/>
              </a:rPr>
              <a:t> </a:t>
            </a:r>
            <a:r>
              <a:rPr lang="en-US" sz="2800" dirty="0" err="1">
                <a:latin typeface="Metropolis Light" panose="00000500000000000000" pitchFamily="50" charset="0"/>
              </a:rPr>
              <a:t>untuk</a:t>
            </a:r>
            <a:r>
              <a:rPr lang="en-US" sz="2800" dirty="0">
                <a:latin typeface="Metropolis Light" panose="00000500000000000000" pitchFamily="50" charset="0"/>
              </a:rPr>
              <a:t> </a:t>
            </a:r>
            <a:r>
              <a:rPr lang="en-US" sz="2800" dirty="0" err="1">
                <a:latin typeface="Metropolis Light" panose="00000500000000000000" pitchFamily="50" charset="0"/>
              </a:rPr>
              <a:t>menjatuhkan</a:t>
            </a:r>
            <a:r>
              <a:rPr lang="en-US" sz="2800" dirty="0">
                <a:latin typeface="Metropolis Light" panose="00000500000000000000" pitchFamily="50" charset="0"/>
              </a:rPr>
              <a:t> </a:t>
            </a:r>
            <a:r>
              <a:rPr lang="en-US" sz="2800" dirty="0" err="1">
                <a:latin typeface="Metropolis Light" panose="00000500000000000000" pitchFamily="50" charset="0"/>
              </a:rPr>
              <a:t>kutukan</a:t>
            </a:r>
            <a:endParaRPr lang="id-ID" sz="2800" dirty="0">
              <a:latin typeface="Metropolis Light" panose="00000500000000000000" pitchFamily="50" charset="0"/>
            </a:endParaRPr>
          </a:p>
          <a:p>
            <a:pPr algn="just"/>
            <a:endParaRPr lang="id-ID" sz="2800" dirty="0">
              <a:latin typeface="Metropolis Light" panose="00000500000000000000" pitchFamily="50" charset="0"/>
            </a:endParaRPr>
          </a:p>
          <a:p>
            <a:pPr algn="just"/>
            <a:r>
              <a:rPr lang="id-ID" sz="2800" dirty="0">
                <a:latin typeface="Metropolis Light" panose="00000500000000000000" pitchFamily="50" charset="0"/>
              </a:rPr>
              <a:t>	Pergeseran makna juga dapat terjadi pada tafsiran karakter Malin Kundang sebagai anak durhaka yang sudah menempel dalam pikiran masyarakat. Kebenaran tunggal yang telah menjadi media pendidikan masa lalu dalam menanamkan nilai moral pada anak. </a:t>
            </a:r>
            <a:endParaRPr lang="en-US" sz="2800" dirty="0">
              <a:latin typeface="Metropolis Light" panose="00000500000000000000" pitchFamily="50"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a:srcRect/>
          <a:stretch>
            <a:fillRect/>
          </a:stretch>
        </p:blipFill>
        <p:spPr>
          <a:xfrm rot="1999292">
            <a:off x="-985922" y="6740612"/>
            <a:ext cx="3935903" cy="4524027"/>
          </a:xfrm>
          <a:prstGeom prst="rect">
            <a:avLst/>
          </a:prstGeom>
        </p:spPr>
      </p:pic>
      <p:pic>
        <p:nvPicPr>
          <p:cNvPr id="7" name="Picture 7"/>
          <p:cNvPicPr>
            <a:picLocks noChangeAspect="1"/>
          </p:cNvPicPr>
          <p:nvPr/>
        </p:nvPicPr>
        <p:blipFill>
          <a:blip r:embed="rId4"/>
          <a:srcRect/>
          <a:stretch>
            <a:fillRect/>
          </a:stretch>
        </p:blipFill>
        <p:spPr>
          <a:xfrm rot="4369610">
            <a:off x="323522" y="8499166"/>
            <a:ext cx="2843169" cy="3268010"/>
          </a:xfrm>
          <a:prstGeom prst="rect">
            <a:avLst/>
          </a:prstGeom>
        </p:spPr>
      </p:pic>
      <p:pic>
        <p:nvPicPr>
          <p:cNvPr id="8" name="Picture 8"/>
          <p:cNvPicPr>
            <a:picLocks noChangeAspect="1"/>
          </p:cNvPicPr>
          <p:nvPr/>
        </p:nvPicPr>
        <p:blipFill>
          <a:blip r:embed="rId5"/>
          <a:srcRect/>
          <a:stretch>
            <a:fillRect/>
          </a:stretch>
        </p:blipFill>
        <p:spPr>
          <a:xfrm rot="-545029">
            <a:off x="16356295" y="-9564141"/>
            <a:ext cx="15765745" cy="16358814"/>
          </a:xfrm>
          <a:prstGeom prst="rect">
            <a:avLst/>
          </a:prstGeom>
        </p:spPr>
      </p:pic>
      <p:grpSp>
        <p:nvGrpSpPr>
          <p:cNvPr id="12" name="Group 11">
            <a:extLst>
              <a:ext uri="{FF2B5EF4-FFF2-40B4-BE49-F238E27FC236}">
                <a16:creationId xmlns="" xmlns:a16="http://schemas.microsoft.com/office/drawing/2014/main" id="{517A9BF7-DA46-4A2E-B036-585B1CBBC172}"/>
              </a:ext>
            </a:extLst>
          </p:cNvPr>
          <p:cNvGrpSpPr/>
          <p:nvPr/>
        </p:nvGrpSpPr>
        <p:grpSpPr>
          <a:xfrm>
            <a:off x="730291" y="730554"/>
            <a:ext cx="15336185" cy="1260710"/>
            <a:chOff x="1107844" y="1409952"/>
            <a:chExt cx="10521996" cy="1260710"/>
          </a:xfrm>
        </p:grpSpPr>
        <p:sp>
          <p:nvSpPr>
            <p:cNvPr id="13" name="TextBox 3">
              <a:extLst>
                <a:ext uri="{FF2B5EF4-FFF2-40B4-BE49-F238E27FC236}">
                  <a16:creationId xmlns="" xmlns:a16="http://schemas.microsoft.com/office/drawing/2014/main" id="{35E27731-E167-4150-8C82-77D4480B0A26}"/>
                </a:ext>
              </a:extLst>
            </p:cNvPr>
            <p:cNvSpPr txBox="1"/>
            <p:nvPr/>
          </p:nvSpPr>
          <p:spPr>
            <a:xfrm>
              <a:off x="1107844" y="1409952"/>
              <a:ext cx="10521996" cy="756617"/>
            </a:xfrm>
            <a:prstGeom prst="rect">
              <a:avLst/>
            </a:prstGeom>
          </p:spPr>
          <p:txBody>
            <a:bodyPr wrap="square" lIns="0" tIns="0" rIns="0" bIns="0" rtlCol="0" anchor="t">
              <a:spAutoFit/>
            </a:bodyPr>
            <a:lstStyle/>
            <a:p>
              <a:pPr>
                <a:lnSpc>
                  <a:spcPts val="5853"/>
                </a:lnSpc>
              </a:pPr>
              <a:r>
                <a:rPr lang="id-ID" sz="5273" spc="116" dirty="0">
                  <a:solidFill>
                    <a:srgbClr val="CD9191"/>
                  </a:solidFill>
                  <a:latin typeface="Sifonn"/>
                </a:rPr>
                <a:t>PRAKTIK ANALISIS</a:t>
              </a:r>
              <a:endParaRPr lang="en-US" sz="5273" b="0" i="0" spc="116" dirty="0">
                <a:solidFill>
                  <a:srgbClr val="CD9191"/>
                </a:solidFill>
                <a:latin typeface="Sifonn"/>
              </a:endParaRPr>
            </a:p>
          </p:txBody>
        </p:sp>
        <p:sp>
          <p:nvSpPr>
            <p:cNvPr id="14" name="AutoShape 11">
              <a:extLst>
                <a:ext uri="{FF2B5EF4-FFF2-40B4-BE49-F238E27FC236}">
                  <a16:creationId xmlns="" xmlns:a16="http://schemas.microsoft.com/office/drawing/2014/main" id="{3E0F63FA-77ED-43E3-BC76-9F97D104E77B}"/>
                </a:ext>
              </a:extLst>
            </p:cNvPr>
            <p:cNvSpPr/>
            <p:nvPr/>
          </p:nvSpPr>
          <p:spPr>
            <a:xfrm>
              <a:off x="1115887" y="2615798"/>
              <a:ext cx="10216636" cy="54864"/>
            </a:xfrm>
            <a:prstGeom prst="rect">
              <a:avLst/>
            </a:prstGeom>
            <a:solidFill>
              <a:schemeClr val="bg1">
                <a:lumMod val="50000"/>
              </a:schemeClr>
            </a:solidFill>
          </p:spPr>
        </p:sp>
      </p:grpSp>
      <p:sp>
        <p:nvSpPr>
          <p:cNvPr id="10" name="TextBox 9">
            <a:extLst>
              <a:ext uri="{FF2B5EF4-FFF2-40B4-BE49-F238E27FC236}">
                <a16:creationId xmlns="" xmlns:a16="http://schemas.microsoft.com/office/drawing/2014/main" id="{5E48BFB2-06E2-4B86-B242-99723130900D}"/>
              </a:ext>
            </a:extLst>
          </p:cNvPr>
          <p:cNvSpPr txBox="1"/>
          <p:nvPr/>
        </p:nvSpPr>
        <p:spPr>
          <a:xfrm>
            <a:off x="391320" y="2317102"/>
            <a:ext cx="16601280"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d-ID" sz="28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Berikut tiga unsur yang dapat ditemukan di dalam diri tokoh legenda “Si Malin Kundang”</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d-ID" sz="2800" dirty="0">
              <a:solidFill>
                <a:prstClr val="black"/>
              </a:solidFill>
              <a:latin typeface="Metropolis Light" panose="00000500000000000000" pitchFamily="50" charset="0"/>
            </a:endParaRPr>
          </a:p>
          <a:p>
            <a:pPr marL="742950" marR="0" lvl="0" indent="-742950" algn="just" defTabSz="914400" rtl="0" eaLnBrk="1" fontAlgn="auto" latinLnBrk="0" hangingPunct="1">
              <a:lnSpc>
                <a:spcPct val="100000"/>
              </a:lnSpc>
              <a:spcBef>
                <a:spcPts val="0"/>
              </a:spcBef>
              <a:spcAft>
                <a:spcPts val="0"/>
              </a:spcAft>
              <a:buClrTx/>
              <a:buSzTx/>
              <a:buFont typeface="+mj-lt"/>
              <a:buAutoNum type="arabicPeriod"/>
              <a:tabLst/>
              <a:defRPr/>
            </a:pPr>
            <a:r>
              <a:rPr kumimoji="0" lang="id-ID" sz="2800" b="1"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Optimisme yang Tinggi</a:t>
            </a:r>
          </a:p>
          <a:p>
            <a:pPr marR="0" lvl="0" algn="just" defTabSz="914400" rtl="0" eaLnBrk="1" fontAlgn="auto" latinLnBrk="0" hangingPunct="1">
              <a:lnSpc>
                <a:spcPct val="100000"/>
              </a:lnSpc>
              <a:spcBef>
                <a:spcPts val="0"/>
              </a:spcBef>
              <a:spcAft>
                <a:spcPts val="0"/>
              </a:spcAft>
              <a:buClrTx/>
              <a:buSzTx/>
              <a:tabLst/>
              <a:defRPr/>
            </a:pPr>
            <a:r>
              <a:rPr kumimoji="0" lang="id-ID" sz="28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	Kesadaran Malin bahwa ia tidak harus bergantung kepada orang tua dan harus mampu melakukan sesuatu yang dapat dijadikan penopang hidupnya sendiri. Malin menjadi anak muda yang sukses dan menjadi saudagar kaya yang dikenal banyak orang berkat sikap optimisme yang tinggi, usaha, dan kerja keras.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endParaRPr>
          </a:p>
        </p:txBody>
      </p:sp>
      <p:sp>
        <p:nvSpPr>
          <p:cNvPr id="16" name="TextBox 15">
            <a:extLst>
              <a:ext uri="{FF2B5EF4-FFF2-40B4-BE49-F238E27FC236}">
                <a16:creationId xmlns="" xmlns:a16="http://schemas.microsoft.com/office/drawing/2014/main" id="{9AA84353-2606-433B-A9E1-2691B417D636}"/>
              </a:ext>
            </a:extLst>
          </p:cNvPr>
          <p:cNvSpPr txBox="1"/>
          <p:nvPr/>
        </p:nvSpPr>
        <p:spPr>
          <a:xfrm>
            <a:off x="3576943" y="6611707"/>
            <a:ext cx="14284568" cy="1938992"/>
          </a:xfrm>
          <a:prstGeom prst="rect">
            <a:avLst/>
          </a:prstGeom>
          <a:noFill/>
        </p:spPr>
        <p:txBody>
          <a:bodyPr wrap="square">
            <a:spAutoFit/>
          </a:bodyPr>
          <a:lstStyle/>
          <a:p>
            <a:pPr marL="742950" marR="0" lvl="0" indent="-742950" algn="just" defTabSz="914400" rtl="0" eaLnBrk="1" fontAlgn="auto" latinLnBrk="0" hangingPunct="1">
              <a:lnSpc>
                <a:spcPct val="100000"/>
              </a:lnSpc>
              <a:spcBef>
                <a:spcPts val="0"/>
              </a:spcBef>
              <a:spcAft>
                <a:spcPts val="0"/>
              </a:spcAft>
              <a:buClrTx/>
              <a:buSzTx/>
              <a:buFont typeface="+mj-lt"/>
              <a:buAutoNum type="arabicPeriod" startAt="2"/>
              <a:tabLst/>
              <a:defRPr/>
            </a:pPr>
            <a:r>
              <a:rPr kumimoji="0" lang="id-ID" sz="2400" b="1"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Keberanian untuk Mengubah Nasib</a:t>
            </a:r>
          </a:p>
          <a:p>
            <a:pPr marR="0" lvl="0" algn="just" defTabSz="914400" rtl="0" eaLnBrk="1" fontAlgn="auto" latinLnBrk="0" hangingPunct="1">
              <a:lnSpc>
                <a:spcPct val="100000"/>
              </a:lnSpc>
              <a:spcBef>
                <a:spcPts val="0"/>
              </a:spcBef>
              <a:spcAft>
                <a:spcPts val="0"/>
              </a:spcAft>
              <a:buClrTx/>
              <a:buSzTx/>
              <a:tabLst/>
              <a:defRPr/>
            </a:pPr>
            <a:r>
              <a:rPr kumimoji="0" lang="id-ID" sz="24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	</a:t>
            </a:r>
            <a:r>
              <a:rPr kumimoji="0" lang="sv-SE" sz="24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Malin adalah seseorang pria yang ingin selalu berkembang dan berpikiran maju, ia tidak ingin lama larut dalam kemiskinan dan kesedihan</a:t>
            </a:r>
            <a:r>
              <a:rPr kumimoji="0" lang="id-ID" sz="24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 Tanah rantau baginya bisa menjadi tempat untuk membuktikan diri kepada masyarakat yang sering menghina Ibu dan kehidupannya. </a:t>
            </a:r>
          </a:p>
        </p:txBody>
      </p:sp>
    </p:spTree>
    <p:extLst>
      <p:ext uri="{BB962C8B-B14F-4D97-AF65-F5344CB8AC3E}">
        <p14:creationId xmlns="" xmlns:p14="http://schemas.microsoft.com/office/powerpoint/2010/main" val="1122288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p:cNvPicPr>
            <a:picLocks noChangeAspect="1"/>
          </p:cNvPicPr>
          <p:nvPr/>
        </p:nvPicPr>
        <p:blipFill>
          <a:blip r:embed="rId2" cstate="print"/>
          <a:srcRect/>
          <a:stretch>
            <a:fillRect/>
          </a:stretch>
        </p:blipFill>
        <p:spPr>
          <a:xfrm rot="-2004314">
            <a:off x="14934242" y="-712780"/>
            <a:ext cx="3727786" cy="4940594"/>
          </a:xfrm>
          <a:prstGeom prst="rect">
            <a:avLst/>
          </a:prstGeom>
        </p:spPr>
      </p:pic>
      <p:pic>
        <p:nvPicPr>
          <p:cNvPr id="20" name="Picture 20"/>
          <p:cNvPicPr>
            <a:picLocks noChangeAspect="1"/>
          </p:cNvPicPr>
          <p:nvPr/>
        </p:nvPicPr>
        <p:blipFill>
          <a:blip r:embed="rId3"/>
          <a:srcRect/>
          <a:stretch>
            <a:fillRect/>
          </a:stretch>
        </p:blipFill>
        <p:spPr>
          <a:xfrm rot="-2700000">
            <a:off x="16024491" y="-3143109"/>
            <a:ext cx="5903318" cy="7666646"/>
          </a:xfrm>
          <a:prstGeom prst="rect">
            <a:avLst/>
          </a:prstGeom>
        </p:spPr>
      </p:pic>
      <p:grpSp>
        <p:nvGrpSpPr>
          <p:cNvPr id="22" name="Group 21">
            <a:extLst>
              <a:ext uri="{FF2B5EF4-FFF2-40B4-BE49-F238E27FC236}">
                <a16:creationId xmlns="" xmlns:a16="http://schemas.microsoft.com/office/drawing/2014/main" id="{EC098402-807D-4B17-A923-C61AFE0B1307}"/>
              </a:ext>
            </a:extLst>
          </p:cNvPr>
          <p:cNvGrpSpPr/>
          <p:nvPr/>
        </p:nvGrpSpPr>
        <p:grpSpPr>
          <a:xfrm>
            <a:off x="1656415" y="869724"/>
            <a:ext cx="10216636" cy="1101292"/>
            <a:chOff x="1743247" y="1549122"/>
            <a:chExt cx="10216636" cy="1101292"/>
          </a:xfrm>
        </p:grpSpPr>
        <p:sp>
          <p:nvSpPr>
            <p:cNvPr id="23" name="TextBox 3">
              <a:extLst>
                <a:ext uri="{FF2B5EF4-FFF2-40B4-BE49-F238E27FC236}">
                  <a16:creationId xmlns="" xmlns:a16="http://schemas.microsoft.com/office/drawing/2014/main" id="{CAC06D5F-A46F-4FE9-BDF3-A6717A98FA6A}"/>
                </a:ext>
              </a:extLst>
            </p:cNvPr>
            <p:cNvSpPr txBox="1"/>
            <p:nvPr/>
          </p:nvSpPr>
          <p:spPr>
            <a:xfrm>
              <a:off x="1743247" y="1549122"/>
              <a:ext cx="10216636" cy="756617"/>
            </a:xfrm>
            <a:prstGeom prst="rect">
              <a:avLst/>
            </a:prstGeom>
          </p:spPr>
          <p:txBody>
            <a:bodyPr wrap="square" lIns="0" tIns="0" rIns="0" bIns="0" rtlCol="0" anchor="t">
              <a:spAutoFit/>
            </a:bodyPr>
            <a:lstStyle/>
            <a:p>
              <a:pPr>
                <a:lnSpc>
                  <a:spcPts val="5853"/>
                </a:lnSpc>
              </a:pPr>
              <a:r>
                <a:rPr lang="id-ID" sz="5273" b="0" i="0" spc="116" dirty="0">
                  <a:solidFill>
                    <a:srgbClr val="CD9191"/>
                  </a:solidFill>
                  <a:latin typeface="Sifonn"/>
                </a:rPr>
                <a:t>PRAKTIK ANALISIS</a:t>
              </a:r>
              <a:endParaRPr lang="en-US" sz="5273" b="0" i="0" spc="116" dirty="0">
                <a:solidFill>
                  <a:srgbClr val="CD9191"/>
                </a:solidFill>
                <a:latin typeface="Sifonn"/>
              </a:endParaRPr>
            </a:p>
          </p:txBody>
        </p:sp>
        <p:sp>
          <p:nvSpPr>
            <p:cNvPr id="24" name="AutoShape 11">
              <a:extLst>
                <a:ext uri="{FF2B5EF4-FFF2-40B4-BE49-F238E27FC236}">
                  <a16:creationId xmlns="" xmlns:a16="http://schemas.microsoft.com/office/drawing/2014/main" id="{50204F75-EAE2-4204-BAE5-549BADE90B12}"/>
                </a:ext>
              </a:extLst>
            </p:cNvPr>
            <p:cNvSpPr/>
            <p:nvPr/>
          </p:nvSpPr>
          <p:spPr>
            <a:xfrm>
              <a:off x="1743247" y="2595550"/>
              <a:ext cx="10216636" cy="54864"/>
            </a:xfrm>
            <a:prstGeom prst="rect">
              <a:avLst/>
            </a:prstGeom>
            <a:solidFill>
              <a:schemeClr val="bg1">
                <a:lumMod val="50000"/>
              </a:schemeClr>
            </a:solidFill>
          </p:spPr>
        </p:sp>
      </p:grpSp>
      <p:pic>
        <p:nvPicPr>
          <p:cNvPr id="19" name="Picture 19"/>
          <p:cNvPicPr>
            <a:picLocks noChangeAspect="1"/>
          </p:cNvPicPr>
          <p:nvPr/>
        </p:nvPicPr>
        <p:blipFill>
          <a:blip r:embed="rId4" cstate="print"/>
          <a:srcRect/>
          <a:stretch>
            <a:fillRect/>
          </a:stretch>
        </p:blipFill>
        <p:spPr>
          <a:xfrm rot="-2004314">
            <a:off x="-1863893" y="7437980"/>
            <a:ext cx="3727786" cy="4940594"/>
          </a:xfrm>
          <a:prstGeom prst="rect">
            <a:avLst/>
          </a:prstGeom>
        </p:spPr>
      </p:pic>
      <p:pic>
        <p:nvPicPr>
          <p:cNvPr id="21" name="Picture 21"/>
          <p:cNvPicPr>
            <a:picLocks noChangeAspect="1"/>
          </p:cNvPicPr>
          <p:nvPr/>
        </p:nvPicPr>
        <p:blipFill>
          <a:blip r:embed="rId5"/>
          <a:srcRect/>
          <a:stretch>
            <a:fillRect/>
          </a:stretch>
        </p:blipFill>
        <p:spPr>
          <a:xfrm>
            <a:off x="-762000" y="8039100"/>
            <a:ext cx="3290020" cy="3391774"/>
          </a:xfrm>
          <a:prstGeom prst="rect">
            <a:avLst/>
          </a:prstGeom>
        </p:spPr>
      </p:pic>
      <p:sp>
        <p:nvSpPr>
          <p:cNvPr id="13" name="TextBox 12">
            <a:extLst>
              <a:ext uri="{FF2B5EF4-FFF2-40B4-BE49-F238E27FC236}">
                <a16:creationId xmlns="" xmlns:a16="http://schemas.microsoft.com/office/drawing/2014/main" id="{AAE46613-0BAF-4060-B6AE-B969D2080801}"/>
              </a:ext>
            </a:extLst>
          </p:cNvPr>
          <p:cNvSpPr txBox="1"/>
          <p:nvPr/>
        </p:nvSpPr>
        <p:spPr>
          <a:xfrm>
            <a:off x="611497" y="2288624"/>
            <a:ext cx="16186638" cy="2862322"/>
          </a:xfrm>
          <a:prstGeom prst="rect">
            <a:avLst/>
          </a:prstGeom>
          <a:noFill/>
        </p:spPr>
        <p:txBody>
          <a:bodyPr wrap="square">
            <a:spAutoFit/>
          </a:bodyPr>
          <a:lstStyle/>
          <a:p>
            <a:pPr marL="742950" marR="0" lvl="0" indent="-742950" algn="just" defTabSz="914400" rtl="0" eaLnBrk="1" fontAlgn="auto" latinLnBrk="0" hangingPunct="1">
              <a:lnSpc>
                <a:spcPct val="100000"/>
              </a:lnSpc>
              <a:spcBef>
                <a:spcPts val="0"/>
              </a:spcBef>
              <a:spcAft>
                <a:spcPts val="0"/>
              </a:spcAft>
              <a:buClrTx/>
              <a:buSzTx/>
              <a:buFont typeface="+mj-lt"/>
              <a:buAutoNum type="arabicPeriod" startAt="3"/>
              <a:tabLst/>
              <a:defRPr/>
            </a:pPr>
            <a:r>
              <a:rPr kumimoji="0" lang="id-ID" sz="3600" b="1"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Sikap Tidak Gampang Menyerah</a:t>
            </a:r>
            <a:endParaRPr lang="id-ID" sz="3600" b="1" noProof="0" dirty="0">
              <a:solidFill>
                <a:prstClr val="black"/>
              </a:solidFill>
              <a:latin typeface="Metropolis Light" panose="00000500000000000000" pitchFamily="50" charset="0"/>
            </a:endParaRPr>
          </a:p>
          <a:p>
            <a:pPr algn="just">
              <a:defRPr/>
            </a:pPr>
            <a:r>
              <a:rPr lang="id-ID" sz="3600" dirty="0">
                <a:effectLst/>
                <a:latin typeface="Metropolis Light" panose="00000500000000000000"/>
                <a:ea typeface="SimSun" panose="02010600030101010101" pitchFamily="2" charset="-122"/>
                <a:cs typeface="Times New Roman" panose="02020603050405020304" pitchFamily="18" charset="0"/>
              </a:rPr>
              <a:t>	Setelah bertahun-tahun hidup di rantauan Malin menjadi seorang saudagar kaya-raya terkenal yang memiliki sejumlah usaha, kapal, anak buah, serta seorang istri yang cantik jelita. Ia memulai semuanya dari bawah dan bekerja dengan sepenuh hati dan tulus ikhlas mewujudkan mimpi masa kecilnya dulu. </a:t>
            </a:r>
            <a:endParaRPr lang="id-ID" sz="3600" dirty="0">
              <a:solidFill>
                <a:prstClr val="black"/>
              </a:solidFill>
              <a:latin typeface="Metropolis Light" panose="00000500000000000000" pitchFamily="50"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rot="13896728">
            <a:off x="14759411" y="-1419211"/>
            <a:ext cx="4600877" cy="4577872"/>
          </a:xfrm>
          <a:prstGeom prst="rect">
            <a:avLst/>
          </a:prstGeom>
        </p:spPr>
      </p:pic>
      <p:grpSp>
        <p:nvGrpSpPr>
          <p:cNvPr id="21" name="Group 20">
            <a:extLst>
              <a:ext uri="{FF2B5EF4-FFF2-40B4-BE49-F238E27FC236}">
                <a16:creationId xmlns="" xmlns:a16="http://schemas.microsoft.com/office/drawing/2014/main" id="{2C229F8E-9E05-40F8-9BD9-4E8A0710A6D8}"/>
              </a:ext>
            </a:extLst>
          </p:cNvPr>
          <p:cNvGrpSpPr/>
          <p:nvPr/>
        </p:nvGrpSpPr>
        <p:grpSpPr>
          <a:xfrm>
            <a:off x="1656415" y="869724"/>
            <a:ext cx="10216636" cy="1101292"/>
            <a:chOff x="1743247" y="1549122"/>
            <a:chExt cx="10216636" cy="1101292"/>
          </a:xfrm>
        </p:grpSpPr>
        <p:sp>
          <p:nvSpPr>
            <p:cNvPr id="22" name="TextBox 3">
              <a:extLst>
                <a:ext uri="{FF2B5EF4-FFF2-40B4-BE49-F238E27FC236}">
                  <a16:creationId xmlns="" xmlns:a16="http://schemas.microsoft.com/office/drawing/2014/main" id="{419076A8-0625-4324-9B7A-7BCA836F732B}"/>
                </a:ext>
              </a:extLst>
            </p:cNvPr>
            <p:cNvSpPr txBox="1"/>
            <p:nvPr/>
          </p:nvSpPr>
          <p:spPr>
            <a:xfrm>
              <a:off x="1743247" y="1549122"/>
              <a:ext cx="10216636" cy="756617"/>
            </a:xfrm>
            <a:prstGeom prst="rect">
              <a:avLst/>
            </a:prstGeom>
          </p:spPr>
          <p:txBody>
            <a:bodyPr wrap="square" lIns="0" tIns="0" rIns="0" bIns="0" rtlCol="0" anchor="t">
              <a:spAutoFit/>
            </a:bodyPr>
            <a:lstStyle/>
            <a:p>
              <a:pPr>
                <a:lnSpc>
                  <a:spcPts val="5853"/>
                </a:lnSpc>
              </a:pPr>
              <a:r>
                <a:rPr lang="id-ID" sz="5273" b="0" i="0" spc="116" dirty="0">
                  <a:solidFill>
                    <a:srgbClr val="CD9191"/>
                  </a:solidFill>
                  <a:latin typeface="Sifonn"/>
                </a:rPr>
                <a:t>KESIMPULAN</a:t>
              </a:r>
              <a:endParaRPr lang="en-US" sz="5273" b="0" i="0" spc="116" dirty="0">
                <a:solidFill>
                  <a:srgbClr val="CD9191"/>
                </a:solidFill>
                <a:latin typeface="Sifonn"/>
              </a:endParaRPr>
            </a:p>
          </p:txBody>
        </p:sp>
        <p:sp>
          <p:nvSpPr>
            <p:cNvPr id="23" name="AutoShape 11">
              <a:extLst>
                <a:ext uri="{FF2B5EF4-FFF2-40B4-BE49-F238E27FC236}">
                  <a16:creationId xmlns="" xmlns:a16="http://schemas.microsoft.com/office/drawing/2014/main" id="{E77EB6B6-FF97-4C16-A212-9EBF808BD6B4}"/>
                </a:ext>
              </a:extLst>
            </p:cNvPr>
            <p:cNvSpPr/>
            <p:nvPr/>
          </p:nvSpPr>
          <p:spPr>
            <a:xfrm>
              <a:off x="1743247" y="2595550"/>
              <a:ext cx="10216636" cy="54864"/>
            </a:xfrm>
            <a:prstGeom prst="rect">
              <a:avLst/>
            </a:prstGeom>
            <a:solidFill>
              <a:schemeClr val="bg1">
                <a:lumMod val="50000"/>
              </a:schemeClr>
            </a:solidFill>
          </p:spPr>
        </p:sp>
      </p:grpSp>
      <p:sp>
        <p:nvSpPr>
          <p:cNvPr id="7" name="TextBox 6">
            <a:extLst>
              <a:ext uri="{FF2B5EF4-FFF2-40B4-BE49-F238E27FC236}">
                <a16:creationId xmlns="" xmlns:a16="http://schemas.microsoft.com/office/drawing/2014/main" id="{77EFC917-D941-4658-B7E3-2EEEA408D0C6}"/>
              </a:ext>
            </a:extLst>
          </p:cNvPr>
          <p:cNvSpPr txBox="1"/>
          <p:nvPr/>
        </p:nvSpPr>
        <p:spPr>
          <a:xfrm>
            <a:off x="609600" y="2545594"/>
            <a:ext cx="17068800"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d-ID" sz="2800" dirty="0">
                <a:solidFill>
                  <a:prstClr val="black"/>
                </a:solidFill>
                <a:latin typeface="Metropolis Light" panose="00000500000000000000" pitchFamily="50" charset="0"/>
              </a:rPr>
              <a:t>	</a:t>
            </a:r>
            <a:r>
              <a:rPr kumimoji="0" lang="id-ID" sz="28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Pendekatan dekontruksi ini sebagai strategi pembacaan teks sastra</a:t>
            </a:r>
            <a:r>
              <a:rPr lang="id-ID" sz="2800" dirty="0">
                <a:solidFill>
                  <a:prstClr val="black"/>
                </a:solidFill>
                <a:latin typeface="Metropolis Light" panose="00000500000000000000" pitchFamily="50" charset="0"/>
              </a:rPr>
              <a:t> </a:t>
            </a:r>
            <a:r>
              <a:rPr kumimoji="0" lang="id-ID" sz="28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dibagi menjadi pengertian dekonstruksi, gagasan kunci dekonstruksi, strategi dekonstruksi, sasaran </a:t>
            </a:r>
            <a:r>
              <a:rPr lang="id-ID" sz="2800" dirty="0">
                <a:solidFill>
                  <a:prstClr val="black"/>
                </a:solidFill>
                <a:latin typeface="Metropolis Light" panose="00000500000000000000" pitchFamily="50" charset="0"/>
              </a:rPr>
              <a:t>p</a:t>
            </a:r>
            <a:r>
              <a:rPr kumimoji="0" lang="id-ID" sz="28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embacaan </a:t>
            </a:r>
            <a:r>
              <a:rPr lang="id-ID" sz="2800" dirty="0">
                <a:solidFill>
                  <a:prstClr val="black"/>
                </a:solidFill>
                <a:latin typeface="Metropolis Light" panose="00000500000000000000" pitchFamily="50" charset="0"/>
              </a:rPr>
              <a:t>d</a:t>
            </a:r>
            <a:r>
              <a:rPr kumimoji="0" lang="id-ID" sz="28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ekonstruksi dalam teks </a:t>
            </a:r>
            <a:r>
              <a:rPr lang="id-ID" sz="2800" dirty="0">
                <a:solidFill>
                  <a:prstClr val="black"/>
                </a:solidFill>
                <a:latin typeface="Metropolis Light" panose="00000500000000000000" pitchFamily="50" charset="0"/>
              </a:rPr>
              <a:t>s</a:t>
            </a:r>
            <a:r>
              <a:rPr kumimoji="0" lang="id-ID" sz="28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astra, pola </a:t>
            </a:r>
            <a:r>
              <a:rPr lang="id-ID" sz="2800" dirty="0">
                <a:solidFill>
                  <a:prstClr val="black"/>
                </a:solidFill>
                <a:latin typeface="Metropolis Light" panose="00000500000000000000" pitchFamily="50" charset="0"/>
              </a:rPr>
              <a:t>m</a:t>
            </a:r>
            <a:r>
              <a:rPr kumimoji="0" lang="id-ID" sz="28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inimal tahapan </a:t>
            </a:r>
            <a:r>
              <a:rPr lang="id-ID" sz="2800" dirty="0">
                <a:solidFill>
                  <a:prstClr val="black"/>
                </a:solidFill>
                <a:latin typeface="Metropolis Light" panose="00000500000000000000" pitchFamily="50" charset="0"/>
              </a:rPr>
              <a:t>d</a:t>
            </a:r>
            <a:r>
              <a:rPr kumimoji="0" lang="id-ID" sz="28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ekonstruksi, hasil </a:t>
            </a:r>
            <a:r>
              <a:rPr lang="id-ID" sz="2800" dirty="0">
                <a:solidFill>
                  <a:prstClr val="black"/>
                </a:solidFill>
                <a:latin typeface="Metropolis Light" panose="00000500000000000000" pitchFamily="50" charset="0"/>
              </a:rPr>
              <a:t>p</a:t>
            </a:r>
            <a:r>
              <a:rPr kumimoji="0" lang="id-ID" sz="28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embacaan </a:t>
            </a:r>
            <a:r>
              <a:rPr lang="id-ID" sz="2800" dirty="0">
                <a:solidFill>
                  <a:prstClr val="black"/>
                </a:solidFill>
                <a:latin typeface="Metropolis Light" panose="00000500000000000000" pitchFamily="50" charset="0"/>
              </a:rPr>
              <a:t>d</a:t>
            </a:r>
            <a:r>
              <a:rPr kumimoji="0" lang="id-ID" sz="28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ekonstruksi, dan praktik </a:t>
            </a:r>
            <a:r>
              <a:rPr lang="id-ID" sz="2800" dirty="0">
                <a:solidFill>
                  <a:prstClr val="black"/>
                </a:solidFill>
                <a:latin typeface="Metropolis Light" panose="00000500000000000000" pitchFamily="50" charset="0"/>
              </a:rPr>
              <a:t>a</a:t>
            </a:r>
            <a:r>
              <a:rPr kumimoji="0" lang="id-ID" sz="28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rPr>
              <a:t>nalisis dekonstruksi.</a:t>
            </a:r>
          </a:p>
          <a:p>
            <a:pPr marL="0" marR="0" lvl="0" indent="0" algn="just" defTabSz="914400" rtl="0" eaLnBrk="1" fontAlgn="auto" latinLnBrk="0" hangingPunct="1">
              <a:lnSpc>
                <a:spcPct val="100000"/>
              </a:lnSpc>
              <a:spcBef>
                <a:spcPts val="0"/>
              </a:spcBef>
              <a:spcAft>
                <a:spcPts val="0"/>
              </a:spcAft>
              <a:buClrTx/>
              <a:buSzTx/>
              <a:buFontTx/>
              <a:buNone/>
              <a:tabLst/>
              <a:defRPr/>
            </a:pPr>
            <a:r>
              <a:rPr lang="id-ID" sz="2800" dirty="0">
                <a:solidFill>
                  <a:prstClr val="black"/>
                </a:solidFill>
                <a:latin typeface="Metropolis Light" panose="00000500000000000000" pitchFamily="50" charset="0"/>
              </a:rPr>
              <a:t>	Melalui penjelasan sebelumnya dapat disimpulkan bahwa </a:t>
            </a:r>
            <a:r>
              <a:rPr lang="id-ID" sz="2800" dirty="0" smtClean="0">
                <a:solidFill>
                  <a:prstClr val="black"/>
                </a:solidFill>
                <a:latin typeface="Metropolis Light" panose="00000500000000000000" pitchFamily="50" charset="0"/>
              </a:rPr>
              <a:t>terjadi</a:t>
            </a:r>
            <a:r>
              <a:rPr lang="en-US" sz="2800" dirty="0" smtClean="0">
                <a:solidFill>
                  <a:prstClr val="black"/>
                </a:solidFill>
                <a:latin typeface="Metropolis Light" panose="00000500000000000000" pitchFamily="50" charset="0"/>
              </a:rPr>
              <a:t>a</a:t>
            </a:r>
            <a:r>
              <a:rPr lang="id-ID" sz="2800" dirty="0" smtClean="0">
                <a:solidFill>
                  <a:prstClr val="black"/>
                </a:solidFill>
                <a:latin typeface="Metropolis Light" panose="00000500000000000000" pitchFamily="50" charset="0"/>
              </a:rPr>
              <a:t> </a:t>
            </a:r>
            <a:r>
              <a:rPr lang="id-ID" sz="2800" dirty="0">
                <a:solidFill>
                  <a:prstClr val="black"/>
                </a:solidFill>
                <a:latin typeface="Metropolis Light" panose="00000500000000000000" pitchFamily="50" charset="0"/>
              </a:rPr>
              <a:t>perubahan makna di dalam cerita “Si Malin Kundang” dimana sekarang pembaca hendaknya dapat melihat Malin dari sisi baik maupun buruk. Malin tidak hanya diceritakan sebagai sosok anak yang durhaka kepada ibunya, yang selama ini legenda itu dijadikan orang tua untuk menaku-nakuti anak-anak mereka agar tidak durhaka dan membuat anak menjadi pihak yang disalahkan. Penggambaran baru mengenai karakter Malin menjadikan masyarakat memiliki pemahaman baru terhadap hal yang semulanya tidak terfikirkan. “Si Malin Kundang” ternyata adalah penggambaran anak pemuda yang gigih dan pantang menyerah dalam meraih cita-citanya dengan merantau untuk memperbaiki kehidupannya. </a:t>
            </a:r>
            <a:endParaRPr kumimoji="0" lang="id-ID" sz="2800" b="0" i="0" u="none" strike="noStrike" kern="1200" cap="none" spc="0" normalizeH="0" baseline="0" noProof="0" dirty="0">
              <a:ln>
                <a:noFill/>
              </a:ln>
              <a:solidFill>
                <a:prstClr val="black"/>
              </a:solidFill>
              <a:effectLst/>
              <a:uLnTx/>
              <a:uFillTx/>
              <a:latin typeface="Metropolis Light" panose="00000500000000000000" pitchFamily="50" charset="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rot="-545029">
            <a:off x="-8242072" y="-2553741"/>
            <a:ext cx="15765745" cy="16358814"/>
          </a:xfrm>
          <a:prstGeom prst="rect">
            <a:avLst/>
          </a:prstGeom>
        </p:spPr>
      </p:pic>
      <p:pic>
        <p:nvPicPr>
          <p:cNvPr id="6" name="Picture 3">
            <a:extLst>
              <a:ext uri="{FF2B5EF4-FFF2-40B4-BE49-F238E27FC236}">
                <a16:creationId xmlns="" xmlns:a16="http://schemas.microsoft.com/office/drawing/2014/main" id="{679F5090-C48C-45B4-AEB3-3CFF573623AA}"/>
              </a:ext>
            </a:extLst>
          </p:cNvPr>
          <p:cNvPicPr>
            <a:picLocks noChangeAspect="1"/>
          </p:cNvPicPr>
          <p:nvPr/>
        </p:nvPicPr>
        <p:blipFill>
          <a:blip r:embed="rId3"/>
          <a:srcRect/>
          <a:stretch>
            <a:fillRect/>
          </a:stretch>
        </p:blipFill>
        <p:spPr>
          <a:xfrm rot="-10800000">
            <a:off x="3585130" y="1251559"/>
            <a:ext cx="5205011" cy="7101990"/>
          </a:xfrm>
          <a:prstGeom prst="rect">
            <a:avLst/>
          </a:prstGeom>
        </p:spPr>
      </p:pic>
      <p:grpSp>
        <p:nvGrpSpPr>
          <p:cNvPr id="9" name="Group 8">
            <a:extLst>
              <a:ext uri="{FF2B5EF4-FFF2-40B4-BE49-F238E27FC236}">
                <a16:creationId xmlns="" xmlns:a16="http://schemas.microsoft.com/office/drawing/2014/main" id="{FCFA1113-07A7-461A-923F-94911185D9C6}"/>
              </a:ext>
            </a:extLst>
          </p:cNvPr>
          <p:cNvGrpSpPr/>
          <p:nvPr/>
        </p:nvGrpSpPr>
        <p:grpSpPr>
          <a:xfrm>
            <a:off x="8115765" y="5900482"/>
            <a:ext cx="10078587" cy="1561896"/>
            <a:chOff x="1500617" y="8121863"/>
            <a:chExt cx="10078587" cy="1561896"/>
          </a:xfrm>
        </p:grpSpPr>
        <p:sp>
          <p:nvSpPr>
            <p:cNvPr id="7" name="TextBox 4">
              <a:extLst>
                <a:ext uri="{FF2B5EF4-FFF2-40B4-BE49-F238E27FC236}">
                  <a16:creationId xmlns="" xmlns:a16="http://schemas.microsoft.com/office/drawing/2014/main" id="{7DE7E848-18AC-47B9-AC26-1AF7B43864B3}"/>
                </a:ext>
              </a:extLst>
            </p:cNvPr>
            <p:cNvSpPr txBox="1"/>
            <p:nvPr/>
          </p:nvSpPr>
          <p:spPr>
            <a:xfrm>
              <a:off x="1500617" y="8121863"/>
              <a:ext cx="9981168" cy="1461939"/>
            </a:xfrm>
            <a:prstGeom prst="rect">
              <a:avLst/>
            </a:prstGeom>
          </p:spPr>
          <p:txBody>
            <a:bodyPr wrap="square" lIns="0" tIns="0" rIns="0" bIns="0" rtlCol="0" anchor="t">
              <a:spAutoFit/>
            </a:bodyPr>
            <a:lstStyle/>
            <a:p>
              <a:pPr>
                <a:lnSpc>
                  <a:spcPts val="11406"/>
                </a:lnSpc>
              </a:pPr>
              <a:r>
                <a:rPr lang="en-US" sz="9700" b="0" i="0" spc="139" dirty="0">
                  <a:ln>
                    <a:solidFill>
                      <a:srgbClr val="CD9191"/>
                    </a:solidFill>
                  </a:ln>
                  <a:solidFill>
                    <a:schemeClr val="bg1"/>
                  </a:solidFill>
                  <a:latin typeface="Sifonn"/>
                </a:rPr>
                <a:t>TERIMA KASIH</a:t>
              </a:r>
            </a:p>
          </p:txBody>
        </p:sp>
        <p:sp>
          <p:nvSpPr>
            <p:cNvPr id="8" name="TextBox 4">
              <a:extLst>
                <a:ext uri="{FF2B5EF4-FFF2-40B4-BE49-F238E27FC236}">
                  <a16:creationId xmlns="" xmlns:a16="http://schemas.microsoft.com/office/drawing/2014/main" id="{EB632E78-B362-45BB-B87E-EC1374551B7B}"/>
                </a:ext>
              </a:extLst>
            </p:cNvPr>
            <p:cNvSpPr txBox="1"/>
            <p:nvPr/>
          </p:nvSpPr>
          <p:spPr>
            <a:xfrm>
              <a:off x="1598036" y="8221820"/>
              <a:ext cx="9981168" cy="1461939"/>
            </a:xfrm>
            <a:prstGeom prst="rect">
              <a:avLst/>
            </a:prstGeom>
          </p:spPr>
          <p:txBody>
            <a:bodyPr wrap="square" lIns="0" tIns="0" rIns="0" bIns="0" rtlCol="0" anchor="t">
              <a:spAutoFit/>
            </a:bodyPr>
            <a:lstStyle/>
            <a:p>
              <a:pPr>
                <a:lnSpc>
                  <a:spcPts val="11406"/>
                </a:lnSpc>
              </a:pPr>
              <a:r>
                <a:rPr lang="en-US" sz="9700" b="0" i="0" spc="139" dirty="0">
                  <a:solidFill>
                    <a:srgbClr val="CD9191"/>
                  </a:solidFill>
                  <a:latin typeface="Sifonn"/>
                </a:rPr>
                <a:t>TERIMA KASIH.</a:t>
              </a:r>
            </a:p>
          </p:txBody>
        </p:sp>
      </p:grpSp>
      <p:sp>
        <p:nvSpPr>
          <p:cNvPr id="11" name="TextBox 4">
            <a:extLst>
              <a:ext uri="{FF2B5EF4-FFF2-40B4-BE49-F238E27FC236}">
                <a16:creationId xmlns="" xmlns:a16="http://schemas.microsoft.com/office/drawing/2014/main" id="{10845030-4D41-45DD-9D12-542F491088AC}"/>
              </a:ext>
            </a:extLst>
          </p:cNvPr>
          <p:cNvSpPr txBox="1"/>
          <p:nvPr/>
        </p:nvSpPr>
        <p:spPr>
          <a:xfrm>
            <a:off x="5825857" y="7362421"/>
            <a:ext cx="11744646" cy="12130437"/>
          </a:xfrm>
          <a:prstGeom prst="rect">
            <a:avLst/>
          </a:prstGeom>
        </p:spPr>
        <p:txBody>
          <a:bodyPr wrap="square" lIns="0" tIns="0" rIns="0" bIns="0" rtlCol="0" anchor="t">
            <a:spAutoFit/>
          </a:bodyPr>
          <a:lstStyle/>
          <a:p>
            <a:pPr algn="r">
              <a:lnSpc>
                <a:spcPts val="8800"/>
              </a:lnSpc>
            </a:pPr>
            <a:endParaRPr lang="en-US" sz="333300" b="1" dirty="0">
              <a:solidFill>
                <a:srgbClr val="575757"/>
              </a:solidFill>
              <a:latin typeface="Metropolis Extra Bold" panose="00000900000000000000" pitchFamily="50"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rot="1999292">
            <a:off x="-1603961" y="7161818"/>
            <a:ext cx="3935903" cy="4524027"/>
          </a:xfrm>
          <a:prstGeom prst="rect">
            <a:avLst/>
          </a:prstGeom>
        </p:spPr>
      </p:pic>
      <p:pic>
        <p:nvPicPr>
          <p:cNvPr id="7" name="Picture 7"/>
          <p:cNvPicPr>
            <a:picLocks noChangeAspect="1"/>
          </p:cNvPicPr>
          <p:nvPr/>
        </p:nvPicPr>
        <p:blipFill>
          <a:blip r:embed="rId3"/>
          <a:srcRect/>
          <a:stretch>
            <a:fillRect/>
          </a:stretch>
        </p:blipFill>
        <p:spPr>
          <a:xfrm rot="4369610">
            <a:off x="323522" y="8499166"/>
            <a:ext cx="2843169" cy="3268010"/>
          </a:xfrm>
          <a:prstGeom prst="rect">
            <a:avLst/>
          </a:prstGeom>
        </p:spPr>
      </p:pic>
      <p:pic>
        <p:nvPicPr>
          <p:cNvPr id="8" name="Picture 8"/>
          <p:cNvPicPr>
            <a:picLocks noChangeAspect="1"/>
          </p:cNvPicPr>
          <p:nvPr/>
        </p:nvPicPr>
        <p:blipFill>
          <a:blip r:embed="rId4"/>
          <a:srcRect/>
          <a:stretch>
            <a:fillRect/>
          </a:stretch>
        </p:blipFill>
        <p:spPr>
          <a:xfrm rot="-545029">
            <a:off x="11631894" y="-3035908"/>
            <a:ext cx="15765745" cy="16358814"/>
          </a:xfrm>
          <a:prstGeom prst="rect">
            <a:avLst/>
          </a:prstGeom>
        </p:spPr>
      </p:pic>
      <p:pic>
        <p:nvPicPr>
          <p:cNvPr id="9" name="Picture 9"/>
          <p:cNvPicPr>
            <a:picLocks noChangeAspect="1"/>
          </p:cNvPicPr>
          <p:nvPr/>
        </p:nvPicPr>
        <p:blipFill>
          <a:blip r:embed="rId5"/>
          <a:srcRect/>
          <a:stretch>
            <a:fillRect/>
          </a:stretch>
        </p:blipFill>
        <p:spPr>
          <a:xfrm rot="10640521">
            <a:off x="13461503" y="-299171"/>
            <a:ext cx="8721341" cy="11326417"/>
          </a:xfrm>
          <a:prstGeom prst="rect">
            <a:avLst/>
          </a:prstGeom>
        </p:spPr>
      </p:pic>
      <p:grpSp>
        <p:nvGrpSpPr>
          <p:cNvPr id="11" name="Group 10">
            <a:extLst>
              <a:ext uri="{FF2B5EF4-FFF2-40B4-BE49-F238E27FC236}">
                <a16:creationId xmlns="" xmlns:a16="http://schemas.microsoft.com/office/drawing/2014/main" id="{0E47B3E5-4C20-4FC5-950F-0E4209558B6D}"/>
              </a:ext>
            </a:extLst>
          </p:cNvPr>
          <p:cNvGrpSpPr/>
          <p:nvPr/>
        </p:nvGrpSpPr>
        <p:grpSpPr>
          <a:xfrm>
            <a:off x="1467077" y="1549122"/>
            <a:ext cx="11736492" cy="5524392"/>
            <a:chOff x="1190290" y="1402163"/>
            <a:chExt cx="11736492" cy="5524392"/>
          </a:xfrm>
        </p:grpSpPr>
        <p:grpSp>
          <p:nvGrpSpPr>
            <p:cNvPr id="2" name="Group 2"/>
            <p:cNvGrpSpPr/>
            <p:nvPr/>
          </p:nvGrpSpPr>
          <p:grpSpPr>
            <a:xfrm>
              <a:off x="1190290" y="1402163"/>
              <a:ext cx="11736492" cy="5524392"/>
              <a:chOff x="-369503" y="195638"/>
              <a:chExt cx="15648655" cy="5408369"/>
            </a:xfrm>
          </p:grpSpPr>
          <p:sp>
            <p:nvSpPr>
              <p:cNvPr id="3" name="TextBox 3"/>
              <p:cNvSpPr txBox="1"/>
              <p:nvPr/>
            </p:nvSpPr>
            <p:spPr>
              <a:xfrm>
                <a:off x="-1277" y="195638"/>
                <a:ext cx="10980756" cy="1024450"/>
              </a:xfrm>
              <a:prstGeom prst="rect">
                <a:avLst/>
              </a:prstGeom>
            </p:spPr>
            <p:txBody>
              <a:bodyPr lIns="0" tIns="0" rIns="0" bIns="0" rtlCol="0" anchor="t">
                <a:spAutoFit/>
              </a:bodyPr>
              <a:lstStyle/>
              <a:p>
                <a:pPr>
                  <a:lnSpc>
                    <a:spcPts val="5853"/>
                  </a:lnSpc>
                </a:pPr>
                <a:r>
                  <a:rPr lang="en-US" sz="5273" b="0" i="0" spc="116" dirty="0">
                    <a:solidFill>
                      <a:srgbClr val="CD9191"/>
                    </a:solidFill>
                    <a:latin typeface="Sifonn"/>
                  </a:rPr>
                  <a:t>TOPIK BAHASAN</a:t>
                </a:r>
              </a:p>
            </p:txBody>
          </p:sp>
          <p:sp>
            <p:nvSpPr>
              <p:cNvPr id="5" name="TextBox 5"/>
              <p:cNvSpPr txBox="1"/>
              <p:nvPr/>
            </p:nvSpPr>
            <p:spPr>
              <a:xfrm>
                <a:off x="-369503" y="1825044"/>
                <a:ext cx="15648655" cy="3778963"/>
              </a:xfrm>
              <a:prstGeom prst="rect">
                <a:avLst/>
              </a:prstGeom>
            </p:spPr>
            <p:txBody>
              <a:bodyPr wrap="square" lIns="0" tIns="0" rIns="0" bIns="0" rtlCol="0" anchor="t">
                <a:spAutoFit/>
              </a:bodyPr>
              <a:lstStyle/>
              <a:p>
                <a:pPr marL="457200" indent="-457200">
                  <a:lnSpc>
                    <a:spcPts val="4320"/>
                  </a:lnSpc>
                  <a:buFont typeface="+mj-lt"/>
                  <a:buAutoNum type="arabicPeriod"/>
                </a:pPr>
                <a:r>
                  <a:rPr lang="id-ID" sz="4000" b="0" i="0" spc="50" dirty="0">
                    <a:latin typeface="Metropolis Light" panose="00000500000000000000" pitchFamily="50" charset="0"/>
                  </a:rPr>
                  <a:t> Pengertian Dekonstruksi</a:t>
                </a:r>
              </a:p>
              <a:p>
                <a:pPr marL="457200" indent="-457200">
                  <a:lnSpc>
                    <a:spcPts val="4320"/>
                  </a:lnSpc>
                  <a:buFont typeface="+mj-lt"/>
                  <a:buAutoNum type="arabicPeriod"/>
                </a:pPr>
                <a:r>
                  <a:rPr lang="id-ID" sz="4000" spc="50" dirty="0">
                    <a:latin typeface="Metropolis Light" panose="00000500000000000000" pitchFamily="50" charset="0"/>
                  </a:rPr>
                  <a:t> Gagasan Kunci Dekonstruksi</a:t>
                </a:r>
              </a:p>
              <a:p>
                <a:pPr marL="457200" indent="-457200">
                  <a:lnSpc>
                    <a:spcPts val="4320"/>
                  </a:lnSpc>
                  <a:buFont typeface="+mj-lt"/>
                  <a:buAutoNum type="arabicPeriod"/>
                </a:pPr>
                <a:r>
                  <a:rPr lang="id-ID" sz="4000" b="0" i="0" spc="50" dirty="0">
                    <a:latin typeface="Metropolis Light" panose="00000500000000000000" pitchFamily="50" charset="0"/>
                  </a:rPr>
                  <a:t> Strategi Dekonstruksi</a:t>
                </a:r>
              </a:p>
              <a:p>
                <a:pPr marL="457200" indent="-457200">
                  <a:lnSpc>
                    <a:spcPts val="4320"/>
                  </a:lnSpc>
                  <a:buFont typeface="+mj-lt"/>
                  <a:buAutoNum type="arabicPeriod"/>
                </a:pPr>
                <a:r>
                  <a:rPr lang="id-ID" sz="4000" spc="50" dirty="0">
                    <a:latin typeface="Metropolis Light" panose="00000500000000000000" pitchFamily="50" charset="0"/>
                  </a:rPr>
                  <a:t> Sasaran Pembacaan Dekonstruksi dalam Teks Sastra</a:t>
                </a:r>
              </a:p>
              <a:p>
                <a:pPr marL="457200" indent="-457200">
                  <a:lnSpc>
                    <a:spcPts val="4320"/>
                  </a:lnSpc>
                  <a:buFont typeface="+mj-lt"/>
                  <a:buAutoNum type="arabicPeriod"/>
                </a:pPr>
                <a:r>
                  <a:rPr lang="id-ID" sz="4000" spc="50" dirty="0">
                    <a:latin typeface="Metropolis Light" panose="00000500000000000000" pitchFamily="50" charset="0"/>
                  </a:rPr>
                  <a:t> Pola Minimal Tahapan Dekonstruksi</a:t>
                </a:r>
              </a:p>
              <a:p>
                <a:pPr marL="457200" indent="-457200">
                  <a:lnSpc>
                    <a:spcPts val="4320"/>
                  </a:lnSpc>
                  <a:buFont typeface="+mj-lt"/>
                  <a:buAutoNum type="arabicPeriod"/>
                </a:pPr>
                <a:r>
                  <a:rPr lang="id-ID" sz="4000" b="0" i="0" spc="50" dirty="0">
                    <a:latin typeface="Metropolis Light" panose="00000500000000000000" pitchFamily="50" charset="0"/>
                  </a:rPr>
                  <a:t> Hasil </a:t>
                </a:r>
                <a:r>
                  <a:rPr lang="id-ID" sz="4000" spc="50" dirty="0">
                    <a:latin typeface="Metropolis Light" panose="00000500000000000000" pitchFamily="50" charset="0"/>
                  </a:rPr>
                  <a:t>Pembacaan Dekonstruksi </a:t>
                </a:r>
              </a:p>
              <a:p>
                <a:pPr marL="457200" indent="-457200">
                  <a:lnSpc>
                    <a:spcPts val="4320"/>
                  </a:lnSpc>
                  <a:buFont typeface="+mj-lt"/>
                  <a:buAutoNum type="arabicPeriod"/>
                </a:pPr>
                <a:r>
                  <a:rPr lang="id-ID" sz="4000" b="0" i="0" spc="50" dirty="0">
                    <a:latin typeface="Metropolis Light" panose="00000500000000000000" pitchFamily="50" charset="0"/>
                  </a:rPr>
                  <a:t> Praktik Analisis Dekonstruksi</a:t>
                </a:r>
              </a:p>
            </p:txBody>
          </p:sp>
        </p:grpSp>
        <p:sp>
          <p:nvSpPr>
            <p:cNvPr id="10" name="AutoShape 11">
              <a:extLst>
                <a:ext uri="{FF2B5EF4-FFF2-40B4-BE49-F238E27FC236}">
                  <a16:creationId xmlns="" xmlns:a16="http://schemas.microsoft.com/office/drawing/2014/main" id="{085B2685-AAC9-4D9B-B4A1-6553F586409E}"/>
                </a:ext>
              </a:extLst>
            </p:cNvPr>
            <p:cNvSpPr/>
            <p:nvPr/>
          </p:nvSpPr>
          <p:spPr>
            <a:xfrm>
              <a:off x="1466461" y="2448591"/>
              <a:ext cx="10216636" cy="54864"/>
            </a:xfrm>
            <a:prstGeom prst="rect">
              <a:avLst/>
            </a:prstGeom>
            <a:solidFill>
              <a:schemeClr val="bg1">
                <a:lumMod val="50000"/>
              </a:schemeClr>
            </a:solidFill>
          </p:spPr>
        </p:sp>
      </p:grpSp>
    </p:spTree>
  </p:cSld>
  <p:clrMapOvr>
    <a:masterClrMapping/>
  </p:clrMapOvr>
  <mc:AlternateContent xmlns:mc="http://schemas.openxmlformats.org/markup-compatibility/2006">
    <mc:Choice xmlns="" xmlns:p14="http://schemas.microsoft.com/office/powerpoint/2010/main" Requires="p14">
      <p:transition spd="slow" p14:dur="2000" advTm="4637"/>
    </mc:Choice>
    <mc:Fallback>
      <p:transition spd="slow" advTm="463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rot="-5400000">
            <a:off x="14389214" y="-2118043"/>
            <a:ext cx="5364822" cy="5033179"/>
          </a:xfrm>
          <a:prstGeom prst="rect">
            <a:avLst/>
          </a:prstGeom>
        </p:spPr>
      </p:pic>
      <p:grpSp>
        <p:nvGrpSpPr>
          <p:cNvPr id="12" name="Group 11">
            <a:extLst>
              <a:ext uri="{FF2B5EF4-FFF2-40B4-BE49-F238E27FC236}">
                <a16:creationId xmlns="" xmlns:a16="http://schemas.microsoft.com/office/drawing/2014/main" id="{B75FC863-6C52-4F10-B8EF-0A2875349300}"/>
              </a:ext>
            </a:extLst>
          </p:cNvPr>
          <p:cNvGrpSpPr/>
          <p:nvPr/>
        </p:nvGrpSpPr>
        <p:grpSpPr>
          <a:xfrm>
            <a:off x="1205176" y="876300"/>
            <a:ext cx="10216637" cy="1101292"/>
            <a:chOff x="1743247" y="1549122"/>
            <a:chExt cx="10216637" cy="1101292"/>
          </a:xfrm>
        </p:grpSpPr>
        <p:sp>
          <p:nvSpPr>
            <p:cNvPr id="8" name="TextBox 3">
              <a:extLst>
                <a:ext uri="{FF2B5EF4-FFF2-40B4-BE49-F238E27FC236}">
                  <a16:creationId xmlns="" xmlns:a16="http://schemas.microsoft.com/office/drawing/2014/main" id="{2AD35A1C-2F8D-4FB5-8738-38930312122D}"/>
                </a:ext>
              </a:extLst>
            </p:cNvPr>
            <p:cNvSpPr txBox="1"/>
            <p:nvPr/>
          </p:nvSpPr>
          <p:spPr>
            <a:xfrm>
              <a:off x="1743247" y="1549122"/>
              <a:ext cx="9153353" cy="756617"/>
            </a:xfrm>
            <a:prstGeom prst="rect">
              <a:avLst/>
            </a:prstGeom>
          </p:spPr>
          <p:txBody>
            <a:bodyPr wrap="square" lIns="0" tIns="0" rIns="0" bIns="0" rtlCol="0" anchor="t">
              <a:spAutoFit/>
            </a:bodyPr>
            <a:lstStyle/>
            <a:p>
              <a:pPr>
                <a:lnSpc>
                  <a:spcPts val="5853"/>
                </a:lnSpc>
              </a:pPr>
              <a:r>
                <a:rPr lang="id-ID" sz="5273" spc="116" dirty="0">
                  <a:solidFill>
                    <a:srgbClr val="CD9191"/>
                  </a:solidFill>
                  <a:latin typeface="Sifonn"/>
                </a:rPr>
                <a:t>DEFINISI DEKONSTRUKSI</a:t>
              </a:r>
              <a:endParaRPr lang="en-US" sz="5273" b="0" i="0" spc="116" dirty="0">
                <a:solidFill>
                  <a:srgbClr val="CD9191"/>
                </a:solidFill>
                <a:latin typeface="Sifonn"/>
              </a:endParaRPr>
            </a:p>
          </p:txBody>
        </p:sp>
        <p:sp>
          <p:nvSpPr>
            <p:cNvPr id="9" name="AutoShape 11">
              <a:extLst>
                <a:ext uri="{FF2B5EF4-FFF2-40B4-BE49-F238E27FC236}">
                  <a16:creationId xmlns="" xmlns:a16="http://schemas.microsoft.com/office/drawing/2014/main" id="{9B29E29A-CEE9-478A-B879-D833A6EE9083}"/>
                </a:ext>
              </a:extLst>
            </p:cNvPr>
            <p:cNvSpPr/>
            <p:nvPr/>
          </p:nvSpPr>
          <p:spPr>
            <a:xfrm>
              <a:off x="1743248" y="2595550"/>
              <a:ext cx="10216636" cy="54864"/>
            </a:xfrm>
            <a:prstGeom prst="rect">
              <a:avLst/>
            </a:prstGeom>
            <a:solidFill>
              <a:schemeClr val="bg1">
                <a:lumMod val="50000"/>
              </a:schemeClr>
            </a:solidFill>
          </p:spPr>
        </p:sp>
      </p:grpSp>
      <p:sp>
        <p:nvSpPr>
          <p:cNvPr id="11" name="TextBox 5">
            <a:extLst>
              <a:ext uri="{FF2B5EF4-FFF2-40B4-BE49-F238E27FC236}">
                <a16:creationId xmlns="" xmlns:a16="http://schemas.microsoft.com/office/drawing/2014/main" id="{16B859DC-7C08-4F60-A326-68E00FBABF82}"/>
              </a:ext>
            </a:extLst>
          </p:cNvPr>
          <p:cNvSpPr txBox="1"/>
          <p:nvPr/>
        </p:nvSpPr>
        <p:spPr>
          <a:xfrm>
            <a:off x="914400" y="2267403"/>
            <a:ext cx="16230600" cy="7201972"/>
          </a:xfrm>
          <a:prstGeom prst="rect">
            <a:avLst/>
          </a:prstGeom>
        </p:spPr>
        <p:txBody>
          <a:bodyPr wrap="square" lIns="0" tIns="0" rIns="0" bIns="0" rtlCol="0" anchor="t">
            <a:spAutoFit/>
          </a:bodyPr>
          <a:lstStyle/>
          <a:p>
            <a:pPr algn="just"/>
            <a:r>
              <a:rPr lang="id-ID" sz="3600" dirty="0">
                <a:latin typeface="Metropolis Light" panose="00000500000000000000" pitchFamily="50" charset="0"/>
              </a:rPr>
              <a:t>	Menurut Norris (dalam Syahrul, 2016: 213) dekonstruksi merupakan strategi untuk membuktikan bahwa sastra bukanlah bahasa yang sederhana.</a:t>
            </a:r>
          </a:p>
          <a:p>
            <a:pPr algn="just"/>
            <a:endParaRPr lang="id-ID" sz="3600" dirty="0">
              <a:latin typeface="Metropolis Light" panose="00000500000000000000" pitchFamily="50" charset="0"/>
            </a:endParaRPr>
          </a:p>
          <a:p>
            <a:pPr algn="just"/>
            <a:r>
              <a:rPr lang="id-ID" sz="3600" dirty="0">
                <a:latin typeface="Metropolis Light" panose="00000500000000000000" pitchFamily="50" charset="0"/>
              </a:rPr>
              <a:t>	Dekonstruksi tidak bekerja seperti teori atau metode yang diterapkan “dari luar” teks, tetapi bekerja seperti parasit yang hidup dari material dan sumber ekonomi teks yang dibaca. Dekonstruksi, seperti yang ditegaskan Derrida, selalu dilakukan dari dalam teks.</a:t>
            </a:r>
          </a:p>
          <a:p>
            <a:pPr algn="just"/>
            <a:endParaRPr lang="id-ID" sz="3600" dirty="0">
              <a:latin typeface="Metropolis Light" panose="00000500000000000000" pitchFamily="50" charset="0"/>
            </a:endParaRPr>
          </a:p>
          <a:p>
            <a:pPr algn="just"/>
            <a:r>
              <a:rPr lang="id-ID" sz="3600" dirty="0">
                <a:latin typeface="Metropolis Light" panose="00000500000000000000" pitchFamily="50" charset="0"/>
              </a:rPr>
              <a:t>	Teori dekonstruksi merupakan salah satu teori yang memberikan kesempatan untuk memperdayakan makna-makna yang tersirat yang tersembunyi karena adanya prioritas tertentu dalam teks tersebut. </a:t>
            </a:r>
          </a:p>
          <a:p>
            <a:pPr algn="just"/>
            <a:endParaRPr lang="id-ID" sz="3600" dirty="0">
              <a:latin typeface="Metropolis Light" panose="00000500000000000000" pitchFamily="50" charset="0"/>
            </a:endParaRPr>
          </a:p>
          <a:p>
            <a:pPr algn="just">
              <a:buFont typeface="Arial" pitchFamily="34" charset="0"/>
              <a:buNone/>
            </a:pPr>
            <a:endParaRPr lang="id-ID" sz="3600" dirty="0">
              <a:latin typeface="Metropolis Light" panose="00000500000000000000" pitchFamily="50"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8"/>
          <p:cNvPicPr>
            <a:picLocks noChangeAspect="1"/>
          </p:cNvPicPr>
          <p:nvPr/>
        </p:nvPicPr>
        <p:blipFill>
          <a:blip r:embed="rId2"/>
          <a:srcRect/>
          <a:stretch>
            <a:fillRect/>
          </a:stretch>
        </p:blipFill>
        <p:spPr>
          <a:xfrm rot="3626777">
            <a:off x="295554" y="-2013619"/>
            <a:ext cx="3218893" cy="6104518"/>
          </a:xfrm>
          <a:prstGeom prst="rect">
            <a:avLst/>
          </a:prstGeom>
        </p:spPr>
      </p:pic>
      <p:grpSp>
        <p:nvGrpSpPr>
          <p:cNvPr id="29" name="Group 28">
            <a:extLst>
              <a:ext uri="{FF2B5EF4-FFF2-40B4-BE49-F238E27FC236}">
                <a16:creationId xmlns="" xmlns:a16="http://schemas.microsoft.com/office/drawing/2014/main" id="{D018495B-F8EB-4476-862E-CBDEDB7290EB}"/>
              </a:ext>
            </a:extLst>
          </p:cNvPr>
          <p:cNvGrpSpPr/>
          <p:nvPr/>
        </p:nvGrpSpPr>
        <p:grpSpPr>
          <a:xfrm>
            <a:off x="1743247" y="1549122"/>
            <a:ext cx="14801506" cy="1513235"/>
            <a:chOff x="1743247" y="1549122"/>
            <a:chExt cx="10216637" cy="1513235"/>
          </a:xfrm>
        </p:grpSpPr>
        <p:sp>
          <p:nvSpPr>
            <p:cNvPr id="30" name="TextBox 3">
              <a:extLst>
                <a:ext uri="{FF2B5EF4-FFF2-40B4-BE49-F238E27FC236}">
                  <a16:creationId xmlns="" xmlns:a16="http://schemas.microsoft.com/office/drawing/2014/main" id="{DAD59657-5A2B-4FE4-912C-8987CB3E55AF}"/>
                </a:ext>
              </a:extLst>
            </p:cNvPr>
            <p:cNvSpPr txBox="1"/>
            <p:nvPr/>
          </p:nvSpPr>
          <p:spPr>
            <a:xfrm>
              <a:off x="1743247" y="1549122"/>
              <a:ext cx="9153353" cy="1513235"/>
            </a:xfrm>
            <a:prstGeom prst="rect">
              <a:avLst/>
            </a:prstGeom>
          </p:spPr>
          <p:txBody>
            <a:bodyPr wrap="square" lIns="0" tIns="0" rIns="0" bIns="0" rtlCol="0" anchor="t">
              <a:spAutoFit/>
            </a:bodyPr>
            <a:lstStyle/>
            <a:p>
              <a:pPr>
                <a:lnSpc>
                  <a:spcPts val="5853"/>
                </a:lnSpc>
              </a:pPr>
              <a:r>
                <a:rPr lang="id-ID" sz="5273" spc="116" dirty="0">
                  <a:solidFill>
                    <a:srgbClr val="CD9191"/>
                  </a:solidFill>
                  <a:latin typeface="Sifonn"/>
                </a:rPr>
                <a:t>GAGASAN KUNCI DEKONSTRUKSI</a:t>
              </a:r>
              <a:endParaRPr lang="en-US" sz="5273" b="0" i="0" spc="116" dirty="0">
                <a:solidFill>
                  <a:srgbClr val="CD9191"/>
                </a:solidFill>
                <a:latin typeface="Sifonn"/>
              </a:endParaRPr>
            </a:p>
          </p:txBody>
        </p:sp>
        <p:sp>
          <p:nvSpPr>
            <p:cNvPr id="31" name="AutoShape 11">
              <a:extLst>
                <a:ext uri="{FF2B5EF4-FFF2-40B4-BE49-F238E27FC236}">
                  <a16:creationId xmlns="" xmlns:a16="http://schemas.microsoft.com/office/drawing/2014/main" id="{D0350EF1-060C-4220-AB81-F9197DDCE5B3}"/>
                </a:ext>
              </a:extLst>
            </p:cNvPr>
            <p:cNvSpPr/>
            <p:nvPr/>
          </p:nvSpPr>
          <p:spPr>
            <a:xfrm>
              <a:off x="1743248" y="2595550"/>
              <a:ext cx="10216636" cy="54864"/>
            </a:xfrm>
            <a:prstGeom prst="rect">
              <a:avLst/>
            </a:prstGeom>
            <a:solidFill>
              <a:schemeClr val="bg1">
                <a:lumMod val="50000"/>
              </a:schemeClr>
            </a:solidFill>
          </p:spPr>
        </p:sp>
      </p:grpSp>
      <p:sp>
        <p:nvSpPr>
          <p:cNvPr id="32" name="TextBox 5">
            <a:extLst>
              <a:ext uri="{FF2B5EF4-FFF2-40B4-BE49-F238E27FC236}">
                <a16:creationId xmlns="" xmlns:a16="http://schemas.microsoft.com/office/drawing/2014/main" id="{D735DB90-C5A6-4E80-9BAC-7551B9B85991}"/>
              </a:ext>
            </a:extLst>
          </p:cNvPr>
          <p:cNvSpPr txBox="1"/>
          <p:nvPr/>
        </p:nvSpPr>
        <p:spPr>
          <a:xfrm>
            <a:off x="1752600" y="2781300"/>
            <a:ext cx="15401754" cy="8186857"/>
          </a:xfrm>
          <a:prstGeom prst="rect">
            <a:avLst/>
          </a:prstGeom>
        </p:spPr>
        <p:txBody>
          <a:bodyPr wrap="square" lIns="0" tIns="0" rIns="0" bIns="0" rtlCol="0" anchor="t">
            <a:spAutoFit/>
          </a:bodyPr>
          <a:lstStyle/>
          <a:p>
            <a:pPr marL="514350" indent="-514350" algn="just">
              <a:buFont typeface="+mj-lt"/>
              <a:buAutoNum type="arabicPeriod"/>
            </a:pPr>
            <a:r>
              <a:rPr lang="id-ID" sz="3600" b="1" i="1" dirty="0">
                <a:latin typeface="Metropolis Light" panose="00000500000000000000" pitchFamily="50" charset="0"/>
              </a:rPr>
              <a:t>Differance </a:t>
            </a:r>
          </a:p>
          <a:p>
            <a:pPr algn="just"/>
            <a:r>
              <a:rPr lang="id-ID" sz="3600" i="1" dirty="0">
                <a:latin typeface="Metropolis Light" panose="00000500000000000000" pitchFamily="50" charset="0"/>
              </a:rPr>
              <a:t>	Differance</a:t>
            </a:r>
            <a:r>
              <a:rPr lang="id-ID" sz="3600" dirty="0">
                <a:latin typeface="Metropolis Light" panose="00000500000000000000" pitchFamily="50" charset="0"/>
              </a:rPr>
              <a:t> merupakan istilah yang dikemukakan oleh Deridda yang dimaksudkan untuk menjelaskan ketidakstabilan bahasa.</a:t>
            </a:r>
          </a:p>
          <a:p>
            <a:pPr algn="just"/>
            <a:endParaRPr lang="id-ID" sz="3600" dirty="0">
              <a:latin typeface="Metropolis Light" panose="00000500000000000000" pitchFamily="50" charset="0"/>
            </a:endParaRPr>
          </a:p>
          <a:p>
            <a:pPr marL="742950" indent="-742950" algn="just">
              <a:buFont typeface="+mj-lt"/>
              <a:buAutoNum type="arabicPeriod" startAt="2"/>
            </a:pPr>
            <a:r>
              <a:rPr lang="id-ID" sz="3600" b="1" dirty="0">
                <a:latin typeface="Metropolis Light" panose="00000500000000000000" pitchFamily="50" charset="0"/>
              </a:rPr>
              <a:t>Tilas</a:t>
            </a:r>
          </a:p>
          <a:p>
            <a:pPr algn="just"/>
            <a:r>
              <a:rPr lang="id-ID" sz="3600" dirty="0">
                <a:latin typeface="Metropolis Light" panose="00000500000000000000" pitchFamily="50" charset="0"/>
              </a:rPr>
              <a:t>	Suatu tanda tidak pernah benar-benar memiliki arti pada dirinya sendiri, kecuali dalam hubungan dengan tanda-tanda yang lain.</a:t>
            </a:r>
          </a:p>
          <a:p>
            <a:pPr algn="just"/>
            <a:endParaRPr lang="id-ID" sz="2800" dirty="0">
              <a:latin typeface="Metropolis Light" panose="00000500000000000000" pitchFamily="50" charset="0"/>
            </a:endParaRPr>
          </a:p>
          <a:p>
            <a:pPr marL="742950" indent="-742950" algn="just">
              <a:buFont typeface="+mj-lt"/>
              <a:buAutoNum type="arabicPeriod" startAt="3"/>
            </a:pPr>
            <a:r>
              <a:rPr lang="id-ID" sz="3600" b="1" dirty="0">
                <a:latin typeface="Metropolis Light" panose="00000500000000000000" pitchFamily="50" charset="0"/>
              </a:rPr>
              <a:t>Suplemen</a:t>
            </a:r>
          </a:p>
          <a:p>
            <a:pPr algn="just"/>
            <a:r>
              <a:rPr lang="id-ID" sz="3600" dirty="0">
                <a:latin typeface="Metropolis Light" panose="00000500000000000000" pitchFamily="50" charset="0"/>
              </a:rPr>
              <a:t>	Suplemen bertujuan untuk menjelaskan tentang tulisan, berlangsung dalam bahasa karena sejak awal suatu tanda tidak cukup untuk menjelaskan. </a:t>
            </a:r>
          </a:p>
          <a:p>
            <a:pPr marL="514350" indent="-514350">
              <a:buFont typeface="+mj-lt"/>
              <a:buAutoNum type="arabicPeriod" startAt="3"/>
            </a:pPr>
            <a:endParaRPr lang="id-ID" sz="3600" dirty="0">
              <a:latin typeface="Metropolis Light" panose="00000500000000000000" pitchFamily="50"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srcRect/>
          <a:stretch>
            <a:fillRect/>
          </a:stretch>
        </p:blipFill>
        <p:spPr>
          <a:xfrm rot="-5400000">
            <a:off x="-4598213" y="4331517"/>
            <a:ext cx="14405065" cy="4446634"/>
          </a:xfrm>
          <a:prstGeom prst="rect">
            <a:avLst/>
          </a:prstGeom>
        </p:spPr>
      </p:pic>
      <p:grpSp>
        <p:nvGrpSpPr>
          <p:cNvPr id="12" name="Group 11">
            <a:extLst>
              <a:ext uri="{FF2B5EF4-FFF2-40B4-BE49-F238E27FC236}">
                <a16:creationId xmlns="" xmlns:a16="http://schemas.microsoft.com/office/drawing/2014/main" id="{06ACB18F-2482-4285-8EE7-16FBCF2FA9D5}"/>
              </a:ext>
            </a:extLst>
          </p:cNvPr>
          <p:cNvGrpSpPr/>
          <p:nvPr/>
        </p:nvGrpSpPr>
        <p:grpSpPr>
          <a:xfrm>
            <a:off x="4833499" y="832338"/>
            <a:ext cx="12268199" cy="1513235"/>
            <a:chOff x="1743247" y="1549122"/>
            <a:chExt cx="10733600" cy="1513235"/>
          </a:xfrm>
        </p:grpSpPr>
        <p:sp>
          <p:nvSpPr>
            <p:cNvPr id="13" name="TextBox 3">
              <a:extLst>
                <a:ext uri="{FF2B5EF4-FFF2-40B4-BE49-F238E27FC236}">
                  <a16:creationId xmlns="" xmlns:a16="http://schemas.microsoft.com/office/drawing/2014/main" id="{513D59A3-B82C-49CA-8C76-B62988A1B2D0}"/>
                </a:ext>
              </a:extLst>
            </p:cNvPr>
            <p:cNvSpPr txBox="1"/>
            <p:nvPr/>
          </p:nvSpPr>
          <p:spPr>
            <a:xfrm>
              <a:off x="1743247" y="1549122"/>
              <a:ext cx="10733600" cy="1513235"/>
            </a:xfrm>
            <a:prstGeom prst="rect">
              <a:avLst/>
            </a:prstGeom>
          </p:spPr>
          <p:txBody>
            <a:bodyPr wrap="square" lIns="0" tIns="0" rIns="0" bIns="0" rtlCol="0" anchor="t">
              <a:spAutoFit/>
            </a:bodyPr>
            <a:lstStyle/>
            <a:p>
              <a:pPr>
                <a:lnSpc>
                  <a:spcPts val="5853"/>
                </a:lnSpc>
              </a:pPr>
              <a:r>
                <a:rPr lang="id-ID" sz="5273" b="0" i="0" spc="116" dirty="0">
                  <a:solidFill>
                    <a:srgbClr val="CD9191"/>
                  </a:solidFill>
                  <a:latin typeface="Sifonn"/>
                </a:rPr>
                <a:t>GAGASAN KUNCI DEKONSTRUKSI</a:t>
              </a:r>
              <a:endParaRPr lang="en-US" sz="5273" b="0" i="0" spc="116" dirty="0">
                <a:solidFill>
                  <a:srgbClr val="CD9191"/>
                </a:solidFill>
                <a:latin typeface="Sifonn"/>
              </a:endParaRPr>
            </a:p>
          </p:txBody>
        </p:sp>
        <p:sp>
          <p:nvSpPr>
            <p:cNvPr id="14" name="AutoShape 11">
              <a:extLst>
                <a:ext uri="{FF2B5EF4-FFF2-40B4-BE49-F238E27FC236}">
                  <a16:creationId xmlns="" xmlns:a16="http://schemas.microsoft.com/office/drawing/2014/main" id="{56298360-1355-42BE-BC89-12C08BF128F2}"/>
                </a:ext>
              </a:extLst>
            </p:cNvPr>
            <p:cNvSpPr/>
            <p:nvPr/>
          </p:nvSpPr>
          <p:spPr>
            <a:xfrm>
              <a:off x="1743248" y="2595550"/>
              <a:ext cx="10216636" cy="54864"/>
            </a:xfrm>
            <a:prstGeom prst="rect">
              <a:avLst/>
            </a:prstGeom>
            <a:solidFill>
              <a:schemeClr val="bg1">
                <a:lumMod val="50000"/>
              </a:schemeClr>
            </a:solidFill>
          </p:spPr>
        </p:sp>
      </p:grpSp>
      <p:sp>
        <p:nvSpPr>
          <p:cNvPr id="15" name="TextBox 5">
            <a:extLst>
              <a:ext uri="{FF2B5EF4-FFF2-40B4-BE49-F238E27FC236}">
                <a16:creationId xmlns="" xmlns:a16="http://schemas.microsoft.com/office/drawing/2014/main" id="{1F93A147-82A7-41FD-BBD7-5ACF26551E2E}"/>
              </a:ext>
            </a:extLst>
          </p:cNvPr>
          <p:cNvSpPr txBox="1"/>
          <p:nvPr/>
        </p:nvSpPr>
        <p:spPr>
          <a:xfrm>
            <a:off x="4798328" y="2313335"/>
            <a:ext cx="13079362" cy="6894195"/>
          </a:xfrm>
          <a:prstGeom prst="rect">
            <a:avLst/>
          </a:prstGeom>
        </p:spPr>
        <p:txBody>
          <a:bodyPr wrap="square" lIns="0" tIns="0" rIns="0" bIns="0" rtlCol="0" anchor="t">
            <a:spAutoFit/>
          </a:bodyPr>
          <a:lstStyle/>
          <a:p>
            <a:pPr marL="742950" indent="-742950" algn="just">
              <a:buFont typeface="+mj-lt"/>
              <a:buAutoNum type="arabicPeriod" startAt="4"/>
            </a:pPr>
            <a:r>
              <a:rPr lang="fi-FI" sz="3200" b="1" dirty="0">
                <a:latin typeface="Metropolis Light" panose="00000500000000000000" pitchFamily="50" charset="0"/>
              </a:rPr>
              <a:t>Teks</a:t>
            </a:r>
            <a:endParaRPr lang="id-ID" sz="3200" b="1" dirty="0">
              <a:latin typeface="Metropolis Light" panose="00000500000000000000" pitchFamily="50" charset="0"/>
            </a:endParaRPr>
          </a:p>
          <a:p>
            <a:pPr algn="just"/>
            <a:r>
              <a:rPr lang="id-ID" sz="3200" dirty="0">
                <a:latin typeface="Metropolis Light" panose="00000500000000000000" pitchFamily="50" charset="0"/>
              </a:rPr>
              <a:t>	</a:t>
            </a:r>
            <a:r>
              <a:rPr lang="fi-FI" sz="3200" dirty="0">
                <a:latin typeface="Metropolis Light" panose="00000500000000000000" pitchFamily="50" charset="0"/>
              </a:rPr>
              <a:t>Pernyataan Derrida mengenai </a:t>
            </a:r>
            <a:r>
              <a:rPr lang="fi-FI" sz="3200" i="1" dirty="0">
                <a:latin typeface="Metropolis Light" panose="00000500000000000000" pitchFamily="50" charset="0"/>
              </a:rPr>
              <a:t>“there is no outside-text” </a:t>
            </a:r>
            <a:r>
              <a:rPr lang="fi-FI" sz="3200" dirty="0">
                <a:latin typeface="Metropolis Light" panose="00000500000000000000" pitchFamily="50" charset="0"/>
              </a:rPr>
              <a:t>yang memiliki arti ‘tidak ada yang diluar teks’ adalah petanda tra</a:t>
            </a:r>
            <a:r>
              <a:rPr lang="id-ID" sz="3200" dirty="0">
                <a:latin typeface="Metropolis Light" panose="00000500000000000000" pitchFamily="50" charset="0"/>
              </a:rPr>
              <a:t>n</a:t>
            </a:r>
            <a:r>
              <a:rPr lang="fi-FI" sz="3200" dirty="0">
                <a:latin typeface="Metropolis Light" panose="00000500000000000000" pitchFamily="50" charset="0"/>
              </a:rPr>
              <a:t>sendental teks. </a:t>
            </a:r>
            <a:endParaRPr lang="id-ID" sz="3200" dirty="0">
              <a:latin typeface="Metropolis Light" panose="00000500000000000000" pitchFamily="50" charset="0"/>
            </a:endParaRPr>
          </a:p>
          <a:p>
            <a:pPr algn="just"/>
            <a:endParaRPr lang="fi-FI" sz="3200" dirty="0">
              <a:latin typeface="Metropolis Light" panose="00000500000000000000" pitchFamily="50" charset="0"/>
            </a:endParaRPr>
          </a:p>
          <a:p>
            <a:pPr marL="742950" indent="-742950" algn="just">
              <a:buFont typeface="+mj-lt"/>
              <a:buAutoNum type="arabicPeriod" startAt="5"/>
            </a:pPr>
            <a:r>
              <a:rPr lang="fi-FI" sz="3200" b="1" dirty="0">
                <a:latin typeface="Metropolis Light" panose="00000500000000000000" pitchFamily="50" charset="0"/>
              </a:rPr>
              <a:t>Iterabilitas</a:t>
            </a:r>
            <a:endParaRPr lang="id-ID" sz="3200" b="1" dirty="0">
              <a:latin typeface="Metropolis Light" panose="00000500000000000000" pitchFamily="50" charset="0"/>
            </a:endParaRPr>
          </a:p>
          <a:p>
            <a:pPr algn="just"/>
            <a:r>
              <a:rPr lang="id-ID" sz="3200" dirty="0">
                <a:latin typeface="Metropolis Light" panose="00000500000000000000" pitchFamily="50" charset="0"/>
              </a:rPr>
              <a:t>	I</a:t>
            </a:r>
            <a:r>
              <a:rPr lang="fi-FI" sz="3200" dirty="0">
                <a:latin typeface="Metropolis Light" panose="00000500000000000000" pitchFamily="50" charset="0"/>
              </a:rPr>
              <a:t>retabilitas yaitu tentang bahasa dan pengulangan. I</a:t>
            </a:r>
            <a:r>
              <a:rPr lang="id-ID" sz="3200" dirty="0">
                <a:latin typeface="Metropolis Light" panose="00000500000000000000" pitchFamily="50" charset="0"/>
              </a:rPr>
              <a:t>ter</a:t>
            </a:r>
            <a:r>
              <a:rPr lang="fi-FI" sz="3200" dirty="0">
                <a:latin typeface="Metropolis Light" panose="00000500000000000000" pitchFamily="50" charset="0"/>
              </a:rPr>
              <a:t>abilitas berarti pengulangan yang menghasilkan perbedaan atau perubahan. </a:t>
            </a:r>
            <a:endParaRPr lang="id-ID" sz="3200" dirty="0">
              <a:latin typeface="Metropolis Light" panose="00000500000000000000" pitchFamily="50" charset="0"/>
            </a:endParaRPr>
          </a:p>
          <a:p>
            <a:pPr algn="just"/>
            <a:endParaRPr lang="fi-FI" sz="3200" b="1" dirty="0">
              <a:latin typeface="Metropolis Light" panose="00000500000000000000" pitchFamily="50" charset="0"/>
            </a:endParaRPr>
          </a:p>
          <a:p>
            <a:pPr marL="742950" indent="-742950" algn="just">
              <a:buFont typeface="+mj-lt"/>
              <a:buAutoNum type="arabicPeriod" startAt="6"/>
            </a:pPr>
            <a:r>
              <a:rPr lang="fi-FI" sz="3200" b="1" dirty="0">
                <a:latin typeface="Metropolis Light" panose="00000500000000000000" pitchFamily="50" charset="0"/>
              </a:rPr>
              <a:t>Diseminasi dan Ketiadaan Putusan</a:t>
            </a:r>
            <a:endParaRPr lang="id-ID" sz="3200" b="1" dirty="0">
              <a:latin typeface="Metropolis Light" panose="00000500000000000000" pitchFamily="50" charset="0"/>
            </a:endParaRPr>
          </a:p>
          <a:p>
            <a:pPr algn="just"/>
            <a:r>
              <a:rPr lang="id-ID" sz="3200" dirty="0">
                <a:latin typeface="Metropolis Light" panose="00000500000000000000" pitchFamily="50" charset="0"/>
              </a:rPr>
              <a:t>	K</a:t>
            </a:r>
            <a:r>
              <a:rPr lang="fi-FI" sz="3200" dirty="0">
                <a:latin typeface="Metropolis Light" panose="00000500000000000000" pitchFamily="50" charset="0"/>
              </a:rPr>
              <a:t>etiadaan putusan memiliki arti bahwa teks dan pembaca tidak terpisahkan dari ikatan diseminasi (persebaran) makna bahasa.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rot="9600075">
            <a:off x="14490315" y="-3921288"/>
            <a:ext cx="5537970" cy="5397003"/>
          </a:xfrm>
          <a:prstGeom prst="rect">
            <a:avLst/>
          </a:prstGeom>
        </p:spPr>
      </p:pic>
      <p:pic>
        <p:nvPicPr>
          <p:cNvPr id="6" name="Picture 6"/>
          <p:cNvPicPr>
            <a:picLocks noChangeAspect="1"/>
          </p:cNvPicPr>
          <p:nvPr/>
        </p:nvPicPr>
        <p:blipFill>
          <a:blip r:embed="rId2"/>
          <a:srcRect/>
          <a:stretch>
            <a:fillRect/>
          </a:stretch>
        </p:blipFill>
        <p:spPr>
          <a:xfrm rot="5749968">
            <a:off x="-3500566" y="3688958"/>
            <a:ext cx="5537970" cy="5397003"/>
          </a:xfrm>
          <a:prstGeom prst="rect">
            <a:avLst/>
          </a:prstGeom>
        </p:spPr>
      </p:pic>
      <p:grpSp>
        <p:nvGrpSpPr>
          <p:cNvPr id="15" name="Group 14">
            <a:extLst>
              <a:ext uri="{FF2B5EF4-FFF2-40B4-BE49-F238E27FC236}">
                <a16:creationId xmlns="" xmlns:a16="http://schemas.microsoft.com/office/drawing/2014/main" id="{86A682B3-877C-4E08-952B-3E78FB5490B5}"/>
              </a:ext>
            </a:extLst>
          </p:cNvPr>
          <p:cNvGrpSpPr/>
          <p:nvPr/>
        </p:nvGrpSpPr>
        <p:grpSpPr>
          <a:xfrm>
            <a:off x="1656415" y="869724"/>
            <a:ext cx="10216636" cy="1101292"/>
            <a:chOff x="1743247" y="1549122"/>
            <a:chExt cx="10216636" cy="1101292"/>
          </a:xfrm>
        </p:grpSpPr>
        <p:sp>
          <p:nvSpPr>
            <p:cNvPr id="16" name="TextBox 3">
              <a:extLst>
                <a:ext uri="{FF2B5EF4-FFF2-40B4-BE49-F238E27FC236}">
                  <a16:creationId xmlns="" xmlns:a16="http://schemas.microsoft.com/office/drawing/2014/main" id="{395B808F-170C-4EB3-9879-4CC7536695C4}"/>
                </a:ext>
              </a:extLst>
            </p:cNvPr>
            <p:cNvSpPr txBox="1"/>
            <p:nvPr/>
          </p:nvSpPr>
          <p:spPr>
            <a:xfrm>
              <a:off x="1743247" y="1549122"/>
              <a:ext cx="10216636" cy="756617"/>
            </a:xfrm>
            <a:prstGeom prst="rect">
              <a:avLst/>
            </a:prstGeom>
          </p:spPr>
          <p:txBody>
            <a:bodyPr wrap="square" lIns="0" tIns="0" rIns="0" bIns="0" rtlCol="0" anchor="t">
              <a:spAutoFit/>
            </a:bodyPr>
            <a:lstStyle/>
            <a:p>
              <a:pPr>
                <a:lnSpc>
                  <a:spcPts val="5853"/>
                </a:lnSpc>
              </a:pPr>
              <a:r>
                <a:rPr lang="id-ID" sz="5273" b="0" i="0" spc="116" dirty="0">
                  <a:solidFill>
                    <a:srgbClr val="CD9191"/>
                  </a:solidFill>
                  <a:latin typeface="Sifonn"/>
                </a:rPr>
                <a:t>STRATEGI DEKONSTRUKSI</a:t>
              </a:r>
              <a:endParaRPr lang="en-US" sz="5273" b="0" i="0" spc="116" dirty="0">
                <a:solidFill>
                  <a:srgbClr val="CD9191"/>
                </a:solidFill>
                <a:latin typeface="Sifonn"/>
              </a:endParaRPr>
            </a:p>
          </p:txBody>
        </p:sp>
        <p:sp>
          <p:nvSpPr>
            <p:cNvPr id="17" name="AutoShape 11">
              <a:extLst>
                <a:ext uri="{FF2B5EF4-FFF2-40B4-BE49-F238E27FC236}">
                  <a16:creationId xmlns="" xmlns:a16="http://schemas.microsoft.com/office/drawing/2014/main" id="{64F39293-A4A8-47F4-84EC-08885B445E8D}"/>
                </a:ext>
              </a:extLst>
            </p:cNvPr>
            <p:cNvSpPr/>
            <p:nvPr/>
          </p:nvSpPr>
          <p:spPr>
            <a:xfrm>
              <a:off x="1743247" y="2595550"/>
              <a:ext cx="10216636" cy="54864"/>
            </a:xfrm>
            <a:prstGeom prst="rect">
              <a:avLst/>
            </a:prstGeom>
            <a:solidFill>
              <a:schemeClr val="bg1">
                <a:lumMod val="50000"/>
              </a:schemeClr>
            </a:solidFill>
          </p:spPr>
        </p:sp>
      </p:grpSp>
      <p:sp>
        <p:nvSpPr>
          <p:cNvPr id="18" name="TextBox 5">
            <a:extLst>
              <a:ext uri="{FF2B5EF4-FFF2-40B4-BE49-F238E27FC236}">
                <a16:creationId xmlns="" xmlns:a16="http://schemas.microsoft.com/office/drawing/2014/main" id="{F791E1AE-E001-483A-A5CD-8E53685CA4CE}"/>
              </a:ext>
            </a:extLst>
          </p:cNvPr>
          <p:cNvSpPr txBox="1"/>
          <p:nvPr/>
        </p:nvSpPr>
        <p:spPr>
          <a:xfrm>
            <a:off x="1788300" y="2549799"/>
            <a:ext cx="15488585" cy="6401753"/>
          </a:xfrm>
          <a:prstGeom prst="rect">
            <a:avLst/>
          </a:prstGeom>
        </p:spPr>
        <p:txBody>
          <a:bodyPr wrap="square" lIns="0" tIns="0" rIns="0" bIns="0" rtlCol="0" anchor="t">
            <a:spAutoFit/>
          </a:bodyPr>
          <a:lstStyle/>
          <a:p>
            <a:pPr algn="just"/>
            <a:r>
              <a:rPr lang="id-ID" sz="3200" dirty="0">
                <a:latin typeface="Metropolis Light" panose="00000500000000000000" pitchFamily="50" charset="0"/>
              </a:rPr>
              <a:t>	</a:t>
            </a:r>
            <a:r>
              <a:rPr lang="id-ID" sz="3200" b="1" dirty="0">
                <a:latin typeface="Metropolis Light" panose="00000500000000000000" pitchFamily="50" charset="0"/>
              </a:rPr>
              <a:t>Pertama</a:t>
            </a:r>
            <a:r>
              <a:rPr lang="id-ID" sz="3200" dirty="0">
                <a:latin typeface="Metropolis Light" panose="00000500000000000000" pitchFamily="50" charset="0"/>
              </a:rPr>
              <a:t>, bahasa secara tidak terpisahkan ditandai oleh ketidakstabilan dan ketakberhinggaan makna.</a:t>
            </a:r>
          </a:p>
          <a:p>
            <a:pPr algn="just"/>
            <a:endParaRPr lang="id-ID" sz="3200" dirty="0">
              <a:latin typeface="Metropolis Light" panose="00000500000000000000" pitchFamily="50" charset="0"/>
            </a:endParaRPr>
          </a:p>
          <a:p>
            <a:pPr algn="just"/>
            <a:r>
              <a:rPr lang="id-ID" sz="3200" dirty="0">
                <a:latin typeface="Metropolis Light" panose="00000500000000000000" pitchFamily="50" charset="0"/>
              </a:rPr>
              <a:t>	</a:t>
            </a:r>
            <a:r>
              <a:rPr lang="id-ID" sz="3200" b="1" dirty="0">
                <a:latin typeface="Metropolis Light" panose="00000500000000000000" pitchFamily="50" charset="0"/>
              </a:rPr>
              <a:t>Kedua, </a:t>
            </a:r>
            <a:r>
              <a:rPr lang="id-ID" sz="3200" dirty="0">
                <a:latin typeface="Metropolis Light" panose="00000500000000000000" pitchFamily="50" charset="0"/>
              </a:rPr>
              <a:t>instabilitas dan ketakberhinggaan membuat tidak ada metode analisis (seperti filsafat atau kritisme) bisa memiliki klaim istimewa untuk menguasai segala hal yang berhubungan dengan interpretasi tekstual.</a:t>
            </a:r>
          </a:p>
          <a:p>
            <a:pPr algn="just"/>
            <a:endParaRPr lang="id-ID" sz="3200" b="1" dirty="0">
              <a:latin typeface="Metropolis Light" panose="00000500000000000000" pitchFamily="50" charset="0"/>
            </a:endParaRPr>
          </a:p>
          <a:p>
            <a:pPr algn="just"/>
            <a:r>
              <a:rPr lang="id-ID" sz="3200" b="1" dirty="0">
                <a:latin typeface="Metropolis Light" panose="00000500000000000000" pitchFamily="50" charset="0"/>
              </a:rPr>
              <a:t>	Ketiga, </a:t>
            </a:r>
            <a:r>
              <a:rPr lang="id-ID" sz="3200" dirty="0">
                <a:latin typeface="Metropolis Light" panose="00000500000000000000" pitchFamily="50" charset="0"/>
              </a:rPr>
              <a:t>konsekuensi dari tidak adanya klaim istimewa yang bisa menguasai pembacaan makna maka interpretasi tekstual kemudian adalah suatu aktivitas tanpa batas yang lebih dekat kepada permainan daripada analisis sebagaimana umumnya istilah interpretasi dipahami.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cstate="print"/>
          <a:srcRect/>
          <a:stretch>
            <a:fillRect/>
          </a:stretch>
        </p:blipFill>
        <p:spPr>
          <a:xfrm rot="-8968950">
            <a:off x="16752778" y="-2776629"/>
            <a:ext cx="3070444" cy="5283557"/>
          </a:xfrm>
          <a:prstGeom prst="rect">
            <a:avLst/>
          </a:prstGeom>
        </p:spPr>
      </p:pic>
      <p:grpSp>
        <p:nvGrpSpPr>
          <p:cNvPr id="14" name="Group 13">
            <a:extLst>
              <a:ext uri="{FF2B5EF4-FFF2-40B4-BE49-F238E27FC236}">
                <a16:creationId xmlns="" xmlns:a16="http://schemas.microsoft.com/office/drawing/2014/main" id="{E08526BD-B9D0-42CC-A093-A6C473E59036}"/>
              </a:ext>
            </a:extLst>
          </p:cNvPr>
          <p:cNvGrpSpPr/>
          <p:nvPr/>
        </p:nvGrpSpPr>
        <p:grpSpPr>
          <a:xfrm>
            <a:off x="912196" y="385526"/>
            <a:ext cx="13967531" cy="1868337"/>
            <a:chOff x="1797371" y="1169693"/>
            <a:chExt cx="10216636" cy="2269852"/>
          </a:xfrm>
        </p:grpSpPr>
        <p:sp>
          <p:nvSpPr>
            <p:cNvPr id="15" name="TextBox 3">
              <a:extLst>
                <a:ext uri="{FF2B5EF4-FFF2-40B4-BE49-F238E27FC236}">
                  <a16:creationId xmlns="" xmlns:a16="http://schemas.microsoft.com/office/drawing/2014/main" id="{C919FDC8-C541-4514-BC8B-DF73B1A92947}"/>
                </a:ext>
              </a:extLst>
            </p:cNvPr>
            <p:cNvSpPr txBox="1"/>
            <p:nvPr/>
          </p:nvSpPr>
          <p:spPr>
            <a:xfrm>
              <a:off x="1797371" y="1169693"/>
              <a:ext cx="10216636" cy="2269852"/>
            </a:xfrm>
            <a:prstGeom prst="rect">
              <a:avLst/>
            </a:prstGeom>
          </p:spPr>
          <p:txBody>
            <a:bodyPr wrap="square" lIns="0" tIns="0" rIns="0" bIns="0" rtlCol="0" anchor="t">
              <a:spAutoFit/>
            </a:bodyPr>
            <a:lstStyle/>
            <a:p>
              <a:pPr>
                <a:lnSpc>
                  <a:spcPts val="5853"/>
                </a:lnSpc>
              </a:pPr>
              <a:r>
                <a:rPr lang="id-ID" sz="5273" b="0" i="0" spc="116" dirty="0">
                  <a:solidFill>
                    <a:srgbClr val="CD9191"/>
                  </a:solidFill>
                  <a:latin typeface="Sifonn"/>
                </a:rPr>
                <a:t>SASARAN PEMBACAAN DEKONSTRUKSI DALAM TEKS SASTRA</a:t>
              </a:r>
              <a:endParaRPr lang="en-US" sz="5273" b="0" i="0" spc="116" dirty="0">
                <a:solidFill>
                  <a:srgbClr val="CD9191"/>
                </a:solidFill>
                <a:latin typeface="Sifonn"/>
              </a:endParaRPr>
            </a:p>
          </p:txBody>
        </p:sp>
        <p:sp>
          <p:nvSpPr>
            <p:cNvPr id="16" name="AutoShape 11">
              <a:extLst>
                <a:ext uri="{FF2B5EF4-FFF2-40B4-BE49-F238E27FC236}">
                  <a16:creationId xmlns="" xmlns:a16="http://schemas.microsoft.com/office/drawing/2014/main" id="{E82E4BB1-24E9-4B29-B4B0-02F931B4A8A9}"/>
                </a:ext>
              </a:extLst>
            </p:cNvPr>
            <p:cNvSpPr/>
            <p:nvPr/>
          </p:nvSpPr>
          <p:spPr>
            <a:xfrm>
              <a:off x="1797371" y="3384681"/>
              <a:ext cx="10216636" cy="54864"/>
            </a:xfrm>
            <a:prstGeom prst="rect">
              <a:avLst/>
            </a:prstGeom>
            <a:solidFill>
              <a:schemeClr val="bg1">
                <a:lumMod val="50000"/>
              </a:schemeClr>
            </a:solidFill>
          </p:spPr>
        </p:sp>
      </p:grpSp>
      <p:pic>
        <p:nvPicPr>
          <p:cNvPr id="13" name="Picture 13"/>
          <p:cNvPicPr>
            <a:picLocks noChangeAspect="1"/>
          </p:cNvPicPr>
          <p:nvPr/>
        </p:nvPicPr>
        <p:blipFill>
          <a:blip r:embed="rId3"/>
          <a:srcRect/>
          <a:stretch>
            <a:fillRect/>
          </a:stretch>
        </p:blipFill>
        <p:spPr>
          <a:xfrm rot="-3899924">
            <a:off x="17119568" y="3631238"/>
            <a:ext cx="3125221" cy="3045669"/>
          </a:xfrm>
          <a:prstGeom prst="rect">
            <a:avLst/>
          </a:prstGeom>
        </p:spPr>
      </p:pic>
      <p:pic>
        <p:nvPicPr>
          <p:cNvPr id="11" name="Picture 11"/>
          <p:cNvPicPr>
            <a:picLocks noChangeAspect="1"/>
          </p:cNvPicPr>
          <p:nvPr/>
        </p:nvPicPr>
        <p:blipFill>
          <a:blip r:embed="rId4" cstate="print"/>
          <a:srcRect/>
          <a:stretch>
            <a:fillRect/>
          </a:stretch>
        </p:blipFill>
        <p:spPr>
          <a:xfrm rot="2950055">
            <a:off x="16009032" y="7125203"/>
            <a:ext cx="3070444" cy="5283557"/>
          </a:xfrm>
          <a:prstGeom prst="rect">
            <a:avLst/>
          </a:prstGeom>
        </p:spPr>
      </p:pic>
      <p:sp>
        <p:nvSpPr>
          <p:cNvPr id="22" name="TextBox 21">
            <a:extLst>
              <a:ext uri="{FF2B5EF4-FFF2-40B4-BE49-F238E27FC236}">
                <a16:creationId xmlns="" xmlns:a16="http://schemas.microsoft.com/office/drawing/2014/main" id="{4E88C516-69E2-4097-A1C8-342AD2D5B618}"/>
              </a:ext>
            </a:extLst>
          </p:cNvPr>
          <p:cNvSpPr txBox="1"/>
          <p:nvPr/>
        </p:nvSpPr>
        <p:spPr>
          <a:xfrm>
            <a:off x="609600" y="2584760"/>
            <a:ext cx="16383000" cy="7478970"/>
          </a:xfrm>
          <a:prstGeom prst="rect">
            <a:avLst/>
          </a:prstGeom>
          <a:noFill/>
        </p:spPr>
        <p:txBody>
          <a:bodyPr wrap="square">
            <a:spAutoFit/>
          </a:bodyPr>
          <a:lstStyle/>
          <a:p>
            <a:pPr marL="742950" indent="-742950" algn="just">
              <a:buFont typeface="+mj-lt"/>
              <a:buAutoNum type="arabicPeriod"/>
            </a:pPr>
            <a:r>
              <a:rPr lang="id-ID" sz="3200" b="1" dirty="0">
                <a:latin typeface="Metropolis Light" panose="00000500000000000000" pitchFamily="50" charset="0"/>
              </a:rPr>
              <a:t>Oposisi Biner</a:t>
            </a:r>
          </a:p>
          <a:p>
            <a:pPr algn="just"/>
            <a:r>
              <a:rPr lang="id-ID" sz="3200" dirty="0">
                <a:latin typeface="Metropolis Light" panose="00000500000000000000" pitchFamily="50" charset="0"/>
              </a:rPr>
              <a:t>	Oposisi biner adalah dua istilah yang berkaitan atau berhubungan secara struktural yang memiliki arti berlainan.</a:t>
            </a:r>
          </a:p>
          <a:p>
            <a:pPr algn="just"/>
            <a:endParaRPr lang="id-ID" sz="3200" b="1" dirty="0">
              <a:latin typeface="Metropolis Light" panose="00000500000000000000" pitchFamily="50" charset="0"/>
            </a:endParaRPr>
          </a:p>
          <a:p>
            <a:pPr marL="742950" indent="-742950" algn="just">
              <a:buFont typeface="+mj-lt"/>
              <a:buAutoNum type="arabicPeriod" startAt="2"/>
            </a:pPr>
            <a:r>
              <a:rPr lang="id-ID" sz="3200" b="1" dirty="0">
                <a:latin typeface="Metropolis Light" panose="00000500000000000000" pitchFamily="50" charset="0"/>
              </a:rPr>
              <a:t>Wilayah Terselubung</a:t>
            </a:r>
          </a:p>
          <a:p>
            <a:pPr algn="just"/>
            <a:r>
              <a:rPr lang="id-ID" sz="3200" dirty="0">
                <a:latin typeface="Metropolis Light" panose="00000500000000000000" pitchFamily="50" charset="0"/>
              </a:rPr>
              <a:t>	Wilayah terselubung adalah pola-pola hubungan baru yang berbeda dengan intensi pengarang dapat muncul melalui tanda-tanda teks. Sifat dasar bahasa yang tidak dapat dikontrol atau dikuasai oleh pengarang secara penuh merupakan penyebab dari suatu teks berisi wilayah terselubung. </a:t>
            </a:r>
          </a:p>
          <a:p>
            <a:pPr algn="just"/>
            <a:endParaRPr lang="id-ID" sz="3200" dirty="0">
              <a:latin typeface="Metropolis Light" panose="00000500000000000000" pitchFamily="50" charset="0"/>
            </a:endParaRPr>
          </a:p>
          <a:p>
            <a:pPr marL="742950" indent="-742950" algn="just">
              <a:buFont typeface="+mj-lt"/>
              <a:buAutoNum type="arabicPeriod" startAt="3"/>
            </a:pPr>
            <a:r>
              <a:rPr lang="id-ID" sz="3200" b="1" dirty="0">
                <a:latin typeface="Metropolis Light" panose="00000500000000000000" pitchFamily="50" charset="0"/>
              </a:rPr>
              <a:t>Kontradiksi Internal Teks </a:t>
            </a:r>
          </a:p>
          <a:p>
            <a:pPr algn="just"/>
            <a:r>
              <a:rPr lang="id-ID" sz="3200" dirty="0">
                <a:latin typeface="Metropolis Light" panose="00000500000000000000" pitchFamily="50" charset="0"/>
              </a:rPr>
              <a:t>	Kontradiksi internal teks adalah pertentangan antara dua hal yang sangat berlawanan. Kestabilan makna teks adalah sesuatu yang sifatnya temporal dan spasial.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srcRect/>
          <a:stretch>
            <a:fillRect/>
          </a:stretch>
        </p:blipFill>
        <p:spPr>
          <a:xfrm rot="-3357243">
            <a:off x="-1001494" y="-721031"/>
            <a:ext cx="2976756" cy="2474580"/>
          </a:xfrm>
          <a:prstGeom prst="rect">
            <a:avLst/>
          </a:prstGeom>
        </p:spPr>
      </p:pic>
      <p:grpSp>
        <p:nvGrpSpPr>
          <p:cNvPr id="16" name="Group 15">
            <a:extLst>
              <a:ext uri="{FF2B5EF4-FFF2-40B4-BE49-F238E27FC236}">
                <a16:creationId xmlns="" xmlns:a16="http://schemas.microsoft.com/office/drawing/2014/main" id="{C753C6DF-D892-4B9F-B64F-B6ACD13BF743}"/>
              </a:ext>
            </a:extLst>
          </p:cNvPr>
          <p:cNvGrpSpPr/>
          <p:nvPr/>
        </p:nvGrpSpPr>
        <p:grpSpPr>
          <a:xfrm>
            <a:off x="1656414" y="869724"/>
            <a:ext cx="14802785" cy="1513235"/>
            <a:chOff x="1743247" y="1549122"/>
            <a:chExt cx="10216636" cy="1513235"/>
          </a:xfrm>
        </p:grpSpPr>
        <p:sp>
          <p:nvSpPr>
            <p:cNvPr id="17" name="TextBox 3">
              <a:extLst>
                <a:ext uri="{FF2B5EF4-FFF2-40B4-BE49-F238E27FC236}">
                  <a16:creationId xmlns="" xmlns:a16="http://schemas.microsoft.com/office/drawing/2014/main" id="{B93C96B0-70CB-4277-9622-E8D144CE5665}"/>
                </a:ext>
              </a:extLst>
            </p:cNvPr>
            <p:cNvSpPr txBox="1"/>
            <p:nvPr/>
          </p:nvSpPr>
          <p:spPr>
            <a:xfrm>
              <a:off x="1743247" y="1549122"/>
              <a:ext cx="10216636" cy="1513235"/>
            </a:xfrm>
            <a:prstGeom prst="rect">
              <a:avLst/>
            </a:prstGeom>
          </p:spPr>
          <p:txBody>
            <a:bodyPr wrap="square" lIns="0" tIns="0" rIns="0" bIns="0" rtlCol="0" anchor="t">
              <a:spAutoFit/>
            </a:bodyPr>
            <a:lstStyle/>
            <a:p>
              <a:pPr>
                <a:lnSpc>
                  <a:spcPts val="5853"/>
                </a:lnSpc>
              </a:pPr>
              <a:r>
                <a:rPr lang="id-ID" sz="5273" b="0" i="0" spc="116" dirty="0">
                  <a:solidFill>
                    <a:srgbClr val="CD9191"/>
                  </a:solidFill>
                  <a:latin typeface="Sifonn"/>
                </a:rPr>
                <a:t>POLA MINIMAL TAHAPAN DEKONTRUKSI </a:t>
              </a:r>
              <a:endParaRPr lang="en-US" sz="5273" b="0" i="0" spc="116" dirty="0">
                <a:solidFill>
                  <a:srgbClr val="CD9191"/>
                </a:solidFill>
                <a:latin typeface="Sifonn"/>
              </a:endParaRPr>
            </a:p>
          </p:txBody>
        </p:sp>
        <p:sp>
          <p:nvSpPr>
            <p:cNvPr id="18" name="AutoShape 11">
              <a:extLst>
                <a:ext uri="{FF2B5EF4-FFF2-40B4-BE49-F238E27FC236}">
                  <a16:creationId xmlns="" xmlns:a16="http://schemas.microsoft.com/office/drawing/2014/main" id="{B23C8E2A-F288-4A55-9DF6-EEDA3E3C8878}"/>
                </a:ext>
              </a:extLst>
            </p:cNvPr>
            <p:cNvSpPr/>
            <p:nvPr/>
          </p:nvSpPr>
          <p:spPr>
            <a:xfrm>
              <a:off x="1743247" y="2595550"/>
              <a:ext cx="10216636" cy="54864"/>
            </a:xfrm>
            <a:prstGeom prst="rect">
              <a:avLst/>
            </a:prstGeom>
            <a:solidFill>
              <a:schemeClr val="bg1">
                <a:lumMod val="50000"/>
              </a:schemeClr>
            </a:solidFill>
          </p:spPr>
        </p:sp>
      </p:grpSp>
      <p:pic>
        <p:nvPicPr>
          <p:cNvPr id="7" name="Picture 7"/>
          <p:cNvPicPr>
            <a:picLocks noChangeAspect="1"/>
          </p:cNvPicPr>
          <p:nvPr/>
        </p:nvPicPr>
        <p:blipFill>
          <a:blip r:embed="rId3" cstate="print"/>
          <a:srcRect/>
          <a:stretch>
            <a:fillRect/>
          </a:stretch>
        </p:blipFill>
        <p:spPr>
          <a:xfrm>
            <a:off x="13581799" y="8801100"/>
            <a:ext cx="4800909" cy="4955777"/>
          </a:xfrm>
          <a:prstGeom prst="rect">
            <a:avLst/>
          </a:prstGeom>
        </p:spPr>
      </p:pic>
      <p:sp>
        <p:nvSpPr>
          <p:cNvPr id="11" name="TextBox 10">
            <a:extLst>
              <a:ext uri="{FF2B5EF4-FFF2-40B4-BE49-F238E27FC236}">
                <a16:creationId xmlns="" xmlns:a16="http://schemas.microsoft.com/office/drawing/2014/main" id="{7EB52C8F-F2F5-4E47-B9BB-441CB1D5AAD4}"/>
              </a:ext>
            </a:extLst>
          </p:cNvPr>
          <p:cNvSpPr txBox="1"/>
          <p:nvPr/>
        </p:nvSpPr>
        <p:spPr>
          <a:xfrm>
            <a:off x="1171106" y="2171700"/>
            <a:ext cx="15773399" cy="6986528"/>
          </a:xfrm>
          <a:prstGeom prst="rect">
            <a:avLst/>
          </a:prstGeom>
          <a:noFill/>
        </p:spPr>
        <p:txBody>
          <a:bodyPr wrap="square">
            <a:spAutoFit/>
          </a:bodyPr>
          <a:lstStyle/>
          <a:p>
            <a:pPr marL="742950" indent="-742950" algn="just">
              <a:buFont typeface="+mj-lt"/>
              <a:buAutoNum type="arabicPeriod"/>
            </a:pPr>
            <a:r>
              <a:rPr lang="id-ID" sz="3200" b="1" dirty="0">
                <a:latin typeface="Metropolis Light" panose="00000500000000000000" pitchFamily="50" charset="0"/>
              </a:rPr>
              <a:t>Rekonstruksi</a:t>
            </a:r>
          </a:p>
          <a:p>
            <a:pPr algn="just"/>
            <a:r>
              <a:rPr lang="id-ID" sz="3200" dirty="0">
                <a:latin typeface="Metropolis Light" panose="00000500000000000000" pitchFamily="50" charset="0"/>
              </a:rPr>
              <a:t>	Rekonstruksi yang dilakukan bertujuan untuk mengatakan dengan jelas mengenai kondisi yang tersembunyi yang memungkinkan untuk dibangun struktur apapun. </a:t>
            </a:r>
          </a:p>
          <a:p>
            <a:pPr algn="just"/>
            <a:endParaRPr lang="id-ID" sz="3200" dirty="0">
              <a:latin typeface="Metropolis Light" panose="00000500000000000000" pitchFamily="50" charset="0"/>
            </a:endParaRPr>
          </a:p>
          <a:p>
            <a:pPr marL="742950" indent="-742950" algn="just">
              <a:buFont typeface="+mj-lt"/>
              <a:buAutoNum type="arabicPeriod" startAt="2"/>
            </a:pPr>
            <a:r>
              <a:rPr lang="id-ID" sz="3200" b="1" dirty="0">
                <a:latin typeface="Metropolis Light" panose="00000500000000000000" pitchFamily="50" charset="0"/>
              </a:rPr>
              <a:t>Dekonstruksi</a:t>
            </a:r>
          </a:p>
          <a:p>
            <a:pPr algn="just"/>
            <a:r>
              <a:rPr lang="id-ID" sz="3200" dirty="0">
                <a:latin typeface="Metropolis Light" panose="00000500000000000000" pitchFamily="50" charset="0"/>
              </a:rPr>
              <a:t>	Dekonstruksi yang dilakukan pada teks mengalami krisis, menampilkan “logika lain” atau unsur “baru” yang tidak dapat dikembalikan kepada tingkatan-tingkatan sebelumnya. </a:t>
            </a:r>
          </a:p>
          <a:p>
            <a:pPr algn="just"/>
            <a:endParaRPr lang="id-ID" sz="3200" dirty="0">
              <a:latin typeface="Metropolis Light" panose="00000500000000000000" pitchFamily="50" charset="0"/>
            </a:endParaRPr>
          </a:p>
          <a:p>
            <a:pPr marL="742950" indent="-742950" algn="just">
              <a:buFont typeface="+mj-lt"/>
              <a:buAutoNum type="arabicPeriod" startAt="3"/>
            </a:pPr>
            <a:r>
              <a:rPr lang="id-ID" sz="3200" b="1" dirty="0">
                <a:latin typeface="Metropolis Light" panose="00000500000000000000" pitchFamily="50" charset="0"/>
              </a:rPr>
              <a:t>Reinskripsi </a:t>
            </a:r>
          </a:p>
          <a:p>
            <a:pPr algn="just"/>
            <a:r>
              <a:rPr lang="id-ID" sz="3200" dirty="0">
                <a:latin typeface="Metropolis Light" panose="00000500000000000000" pitchFamily="50" charset="0"/>
              </a:rPr>
              <a:t>	Reinskripsi dilakukan pada teks sebagai jaringan tanda disusun kembali dengan menampilkan “logika lain”, “pesan lain”, atau “teks lain” yang telah dibuka sebelumnya.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srcRect/>
          <a:stretch>
            <a:fillRect/>
          </a:stretch>
        </p:blipFill>
        <p:spPr>
          <a:xfrm rot="-2425670">
            <a:off x="-4404576" y="-1756581"/>
            <a:ext cx="14052645" cy="3513161"/>
          </a:xfrm>
          <a:prstGeom prst="rect">
            <a:avLst/>
          </a:prstGeom>
        </p:spPr>
      </p:pic>
      <p:pic>
        <p:nvPicPr>
          <p:cNvPr id="7" name="Picture 7"/>
          <p:cNvPicPr>
            <a:picLocks noChangeAspect="1"/>
          </p:cNvPicPr>
          <p:nvPr/>
        </p:nvPicPr>
        <p:blipFill>
          <a:blip r:embed="rId2"/>
          <a:srcRect/>
          <a:stretch>
            <a:fillRect/>
          </a:stretch>
        </p:blipFill>
        <p:spPr>
          <a:xfrm rot="17908086">
            <a:off x="11476555" y="7442664"/>
            <a:ext cx="11848349" cy="2962087"/>
          </a:xfrm>
          <a:prstGeom prst="rect">
            <a:avLst/>
          </a:prstGeom>
        </p:spPr>
      </p:pic>
      <p:grpSp>
        <p:nvGrpSpPr>
          <p:cNvPr id="11" name="Group 10">
            <a:extLst>
              <a:ext uri="{FF2B5EF4-FFF2-40B4-BE49-F238E27FC236}">
                <a16:creationId xmlns="" xmlns:a16="http://schemas.microsoft.com/office/drawing/2014/main" id="{8EB7B4A9-4557-4597-897E-C18AA8674C9C}"/>
              </a:ext>
            </a:extLst>
          </p:cNvPr>
          <p:cNvGrpSpPr/>
          <p:nvPr/>
        </p:nvGrpSpPr>
        <p:grpSpPr>
          <a:xfrm>
            <a:off x="1676400" y="225932"/>
            <a:ext cx="13302016" cy="1071083"/>
            <a:chOff x="1743247" y="1337707"/>
            <a:chExt cx="13302016" cy="1071083"/>
          </a:xfrm>
        </p:grpSpPr>
        <p:sp>
          <p:nvSpPr>
            <p:cNvPr id="12" name="TextBox 3">
              <a:extLst>
                <a:ext uri="{FF2B5EF4-FFF2-40B4-BE49-F238E27FC236}">
                  <a16:creationId xmlns="" xmlns:a16="http://schemas.microsoft.com/office/drawing/2014/main" id="{F1AE0D72-E75B-42BE-9691-28D3F1265C1D}"/>
                </a:ext>
              </a:extLst>
            </p:cNvPr>
            <p:cNvSpPr txBox="1"/>
            <p:nvPr/>
          </p:nvSpPr>
          <p:spPr>
            <a:xfrm>
              <a:off x="1743247" y="1337707"/>
              <a:ext cx="13302016" cy="756617"/>
            </a:xfrm>
            <a:prstGeom prst="rect">
              <a:avLst/>
            </a:prstGeom>
          </p:spPr>
          <p:txBody>
            <a:bodyPr wrap="square" lIns="0" tIns="0" rIns="0" bIns="0" rtlCol="0" anchor="t">
              <a:spAutoFit/>
            </a:bodyPr>
            <a:lstStyle/>
            <a:p>
              <a:pPr>
                <a:lnSpc>
                  <a:spcPts val="5853"/>
                </a:lnSpc>
              </a:pPr>
              <a:r>
                <a:rPr lang="id-ID" sz="5270" b="0" i="0" spc="116" dirty="0">
                  <a:solidFill>
                    <a:srgbClr val="CD9191"/>
                  </a:solidFill>
                  <a:latin typeface="Sifonn"/>
                </a:rPr>
                <a:t>HASIL PEMBACAAN DEKONSTRUKSI</a:t>
              </a:r>
              <a:endParaRPr lang="en-US" sz="5270" b="0" i="0" spc="116" dirty="0">
                <a:solidFill>
                  <a:srgbClr val="CD9191"/>
                </a:solidFill>
                <a:latin typeface="Sifonn"/>
              </a:endParaRPr>
            </a:p>
          </p:txBody>
        </p:sp>
        <p:sp>
          <p:nvSpPr>
            <p:cNvPr id="13" name="AutoShape 11">
              <a:extLst>
                <a:ext uri="{FF2B5EF4-FFF2-40B4-BE49-F238E27FC236}">
                  <a16:creationId xmlns="" xmlns:a16="http://schemas.microsoft.com/office/drawing/2014/main" id="{848FA131-3C16-4BA5-931C-CE20CA95860F}"/>
                </a:ext>
              </a:extLst>
            </p:cNvPr>
            <p:cNvSpPr/>
            <p:nvPr/>
          </p:nvSpPr>
          <p:spPr>
            <a:xfrm>
              <a:off x="1754133" y="2353926"/>
              <a:ext cx="10216636" cy="54864"/>
            </a:xfrm>
            <a:prstGeom prst="rect">
              <a:avLst/>
            </a:prstGeom>
            <a:solidFill>
              <a:schemeClr val="bg1">
                <a:lumMod val="50000"/>
              </a:schemeClr>
            </a:solidFill>
          </p:spPr>
        </p:sp>
      </p:grpSp>
      <p:sp>
        <p:nvSpPr>
          <p:cNvPr id="14" name="TextBox 5">
            <a:extLst>
              <a:ext uri="{FF2B5EF4-FFF2-40B4-BE49-F238E27FC236}">
                <a16:creationId xmlns="" xmlns:a16="http://schemas.microsoft.com/office/drawing/2014/main" id="{7ED96C63-D187-452B-BEF6-20FD4ED8C005}"/>
              </a:ext>
            </a:extLst>
          </p:cNvPr>
          <p:cNvSpPr txBox="1"/>
          <p:nvPr/>
        </p:nvSpPr>
        <p:spPr>
          <a:xfrm>
            <a:off x="609600" y="1619370"/>
            <a:ext cx="16441383" cy="6894195"/>
          </a:xfrm>
          <a:prstGeom prst="rect">
            <a:avLst/>
          </a:prstGeom>
        </p:spPr>
        <p:txBody>
          <a:bodyPr wrap="square" lIns="0" tIns="0" rIns="0" bIns="0" rtlCol="0" anchor="t">
            <a:spAutoFit/>
          </a:bodyPr>
          <a:lstStyle/>
          <a:p>
            <a:pPr marL="514350" indent="-514350" algn="just">
              <a:buFont typeface="+mj-lt"/>
              <a:buAutoNum type="arabicPeriod"/>
            </a:pPr>
            <a:r>
              <a:rPr lang="id-ID" sz="2800" b="1" dirty="0">
                <a:latin typeface="Metropolis Light" panose="00000500000000000000" pitchFamily="50" charset="0"/>
              </a:rPr>
              <a:t>Invensi </a:t>
            </a:r>
          </a:p>
          <a:p>
            <a:pPr algn="just"/>
            <a:r>
              <a:rPr lang="id-ID" sz="2800" dirty="0">
                <a:latin typeface="Metropolis Light" panose="00000500000000000000" pitchFamily="50" charset="0"/>
              </a:rPr>
              <a:t>	</a:t>
            </a:r>
            <a:r>
              <a:rPr lang="en-US" sz="2800" dirty="0" err="1">
                <a:latin typeface="Metropolis Light" panose="00000500000000000000" pitchFamily="50" charset="0"/>
              </a:rPr>
              <a:t>Invensi</a:t>
            </a:r>
            <a:r>
              <a:rPr lang="en-US" sz="2800" dirty="0">
                <a:latin typeface="Metropolis Light" panose="00000500000000000000" pitchFamily="50" charset="0"/>
              </a:rPr>
              <a:t> </a:t>
            </a:r>
            <a:r>
              <a:rPr lang="en-US" sz="2800" dirty="0" err="1">
                <a:latin typeface="Metropolis Light" panose="00000500000000000000" pitchFamily="50" charset="0"/>
              </a:rPr>
              <a:t>adalah</a:t>
            </a:r>
            <a:r>
              <a:rPr lang="en-US" sz="2800" dirty="0">
                <a:latin typeface="Metropolis Light" panose="00000500000000000000" pitchFamily="50" charset="0"/>
              </a:rPr>
              <a:t> </a:t>
            </a:r>
            <a:r>
              <a:rPr lang="en-US" sz="2800" dirty="0" err="1">
                <a:latin typeface="Metropolis Light" panose="00000500000000000000" pitchFamily="50" charset="0"/>
              </a:rPr>
              <a:t>penemuan</a:t>
            </a:r>
            <a:r>
              <a:rPr lang="en-US" sz="2800" dirty="0">
                <a:latin typeface="Metropolis Light" panose="00000500000000000000" pitchFamily="50" charset="0"/>
              </a:rPr>
              <a:t> </a:t>
            </a:r>
            <a:r>
              <a:rPr lang="en-US" sz="2800" dirty="0" err="1">
                <a:latin typeface="Metropolis Light" panose="00000500000000000000" pitchFamily="50" charset="0"/>
              </a:rPr>
              <a:t>kembali</a:t>
            </a:r>
            <a:r>
              <a:rPr lang="en-US" sz="2800" dirty="0">
                <a:latin typeface="Metropolis Light" panose="00000500000000000000" pitchFamily="50" charset="0"/>
              </a:rPr>
              <a:t> </a:t>
            </a:r>
            <a:r>
              <a:rPr lang="en-US" sz="2800" dirty="0" err="1">
                <a:latin typeface="Metropolis Light" panose="00000500000000000000" pitchFamily="50" charset="0"/>
              </a:rPr>
              <a:t>teks</a:t>
            </a:r>
            <a:r>
              <a:rPr lang="en-US" sz="2800" dirty="0">
                <a:latin typeface="Metropolis Light" panose="00000500000000000000" pitchFamily="50" charset="0"/>
              </a:rPr>
              <a:t> </a:t>
            </a:r>
            <a:r>
              <a:rPr lang="en-US" sz="2800" dirty="0" err="1">
                <a:latin typeface="Metropolis Light" panose="00000500000000000000" pitchFamily="50" charset="0"/>
              </a:rPr>
              <a:t>secara</a:t>
            </a:r>
            <a:r>
              <a:rPr lang="en-US" sz="2800" dirty="0">
                <a:latin typeface="Metropolis Light" panose="00000500000000000000" pitchFamily="50" charset="0"/>
              </a:rPr>
              <a:t> </a:t>
            </a:r>
            <a:r>
              <a:rPr lang="en-US" sz="2800" dirty="0" err="1">
                <a:latin typeface="Metropolis Light" panose="00000500000000000000" pitchFamily="50" charset="0"/>
              </a:rPr>
              <a:t>baru</a:t>
            </a:r>
            <a:r>
              <a:rPr lang="en-US" sz="2800" dirty="0">
                <a:latin typeface="Metropolis Light" panose="00000500000000000000" pitchFamily="50" charset="0"/>
              </a:rPr>
              <a:t> dan </a:t>
            </a:r>
            <a:r>
              <a:rPr lang="en-US" sz="2800" dirty="0" err="1">
                <a:latin typeface="Metropolis Light" panose="00000500000000000000" pitchFamily="50" charset="0"/>
              </a:rPr>
              <a:t>mengandaikan</a:t>
            </a:r>
            <a:r>
              <a:rPr lang="en-US" sz="2800" dirty="0">
                <a:latin typeface="Metropolis Light" panose="00000500000000000000" pitchFamily="50" charset="0"/>
              </a:rPr>
              <a:t> </a:t>
            </a:r>
            <a:r>
              <a:rPr lang="en-US" sz="2800" dirty="0" err="1">
                <a:latin typeface="Metropolis Light" panose="00000500000000000000" pitchFamily="50" charset="0"/>
              </a:rPr>
              <a:t>adanya</a:t>
            </a:r>
            <a:r>
              <a:rPr lang="en-US" sz="2800" dirty="0">
                <a:latin typeface="Metropolis Light" panose="00000500000000000000" pitchFamily="50" charset="0"/>
              </a:rPr>
              <a:t> </a:t>
            </a:r>
            <a:r>
              <a:rPr lang="en-US" sz="2800" dirty="0" err="1">
                <a:latin typeface="Metropolis Light" panose="00000500000000000000" pitchFamily="50" charset="0"/>
              </a:rPr>
              <a:t>suatu</a:t>
            </a:r>
            <a:r>
              <a:rPr lang="en-US" sz="2800" dirty="0">
                <a:latin typeface="Metropolis Light" panose="00000500000000000000" pitchFamily="50" charset="0"/>
              </a:rPr>
              <a:t> </a:t>
            </a:r>
            <a:r>
              <a:rPr lang="en-US" sz="2800" dirty="0" err="1">
                <a:latin typeface="Metropolis Light" panose="00000500000000000000" pitchFamily="50" charset="0"/>
              </a:rPr>
              <a:t>asal</a:t>
            </a:r>
            <a:r>
              <a:rPr lang="en-US" sz="2800" dirty="0">
                <a:latin typeface="Metropolis Light" panose="00000500000000000000" pitchFamily="50" charset="0"/>
              </a:rPr>
              <a:t> </a:t>
            </a:r>
            <a:r>
              <a:rPr lang="en-US" sz="2800" dirty="0" err="1">
                <a:latin typeface="Metropolis Light" panose="00000500000000000000" pitchFamily="50" charset="0"/>
              </a:rPr>
              <a:t>atau</a:t>
            </a:r>
            <a:r>
              <a:rPr lang="en-US" sz="2800" dirty="0">
                <a:latin typeface="Metropolis Light" panose="00000500000000000000" pitchFamily="50" charset="0"/>
              </a:rPr>
              <a:t> </a:t>
            </a:r>
            <a:r>
              <a:rPr lang="en-US" sz="2800" dirty="0" err="1">
                <a:latin typeface="Metropolis Light" panose="00000500000000000000" pitchFamily="50" charset="0"/>
              </a:rPr>
              <a:t>silsilah</a:t>
            </a:r>
            <a:r>
              <a:rPr lang="en-US" sz="2800" dirty="0">
                <a:latin typeface="Metropolis Light" panose="00000500000000000000" pitchFamily="50" charset="0"/>
              </a:rPr>
              <a:t> </a:t>
            </a:r>
            <a:r>
              <a:rPr lang="en-US" sz="2800" dirty="0" err="1">
                <a:latin typeface="Metropolis Light" panose="00000500000000000000" pitchFamily="50" charset="0"/>
              </a:rPr>
              <a:t>bukan</a:t>
            </a:r>
            <a:r>
              <a:rPr lang="en-US" sz="2800" dirty="0">
                <a:latin typeface="Metropolis Light" panose="00000500000000000000" pitchFamily="50" charset="0"/>
              </a:rPr>
              <a:t> </a:t>
            </a:r>
            <a:r>
              <a:rPr lang="en-US" sz="2800" dirty="0" err="1">
                <a:latin typeface="Metropolis Light" panose="00000500000000000000" pitchFamily="50" charset="0"/>
              </a:rPr>
              <a:t>dimulai</a:t>
            </a:r>
            <a:r>
              <a:rPr lang="en-US" sz="2800" dirty="0">
                <a:latin typeface="Metropolis Light" panose="00000500000000000000" pitchFamily="50" charset="0"/>
              </a:rPr>
              <a:t> </a:t>
            </a:r>
            <a:r>
              <a:rPr lang="en-US" sz="2800" dirty="0" err="1">
                <a:latin typeface="Metropolis Light" panose="00000500000000000000" pitchFamily="50" charset="0"/>
              </a:rPr>
              <a:t>dari</a:t>
            </a:r>
            <a:r>
              <a:rPr lang="en-US" sz="2800" dirty="0">
                <a:latin typeface="Metropolis Light" panose="00000500000000000000" pitchFamily="50" charset="0"/>
              </a:rPr>
              <a:t> </a:t>
            </a:r>
            <a:r>
              <a:rPr lang="en-US" sz="2800" dirty="0" err="1">
                <a:latin typeface="Metropolis Light" panose="00000500000000000000" pitchFamily="50" charset="0"/>
              </a:rPr>
              <a:t>kekosongan</a:t>
            </a:r>
            <a:r>
              <a:rPr lang="en-US" sz="2800" dirty="0">
                <a:latin typeface="Metropolis Light" panose="00000500000000000000" pitchFamily="50" charset="0"/>
              </a:rPr>
              <a:t>. </a:t>
            </a:r>
            <a:endParaRPr lang="id-ID" sz="2800" dirty="0">
              <a:latin typeface="Metropolis Light" panose="00000500000000000000" pitchFamily="50" charset="0"/>
            </a:endParaRPr>
          </a:p>
          <a:p>
            <a:pPr algn="just"/>
            <a:endParaRPr lang="id-ID" sz="2800" dirty="0">
              <a:latin typeface="Metropolis Light" panose="00000500000000000000" pitchFamily="50" charset="0"/>
            </a:endParaRPr>
          </a:p>
          <a:p>
            <a:pPr marL="742950" indent="-742950" algn="just">
              <a:buFont typeface="+mj-lt"/>
              <a:buAutoNum type="arabicPeriod" startAt="2"/>
            </a:pPr>
            <a:r>
              <a:rPr lang="id-ID" sz="2800" b="1" dirty="0">
                <a:latin typeface="Metropolis Light" panose="00000500000000000000" pitchFamily="50" charset="0"/>
              </a:rPr>
              <a:t>“Yang Lain”</a:t>
            </a:r>
          </a:p>
          <a:p>
            <a:pPr algn="just"/>
            <a:r>
              <a:rPr lang="id-ID" sz="2800" dirty="0">
                <a:latin typeface="Metropolis Light" panose="00000500000000000000" pitchFamily="50" charset="0"/>
              </a:rPr>
              <a:t>	</a:t>
            </a:r>
            <a:r>
              <a:rPr lang="en-US" sz="2800" dirty="0">
                <a:latin typeface="Metropolis Light" panose="00000500000000000000" pitchFamily="50" charset="0"/>
              </a:rPr>
              <a:t>“Yang lain” di </a:t>
            </a:r>
            <a:r>
              <a:rPr lang="en-US" sz="2800" dirty="0" err="1">
                <a:latin typeface="Metropolis Light" panose="00000500000000000000" pitchFamily="50" charset="0"/>
              </a:rPr>
              <a:t>dalam</a:t>
            </a:r>
            <a:r>
              <a:rPr lang="en-US" sz="2800" dirty="0">
                <a:latin typeface="Metropolis Light" panose="00000500000000000000" pitchFamily="50" charset="0"/>
              </a:rPr>
              <a:t> </a:t>
            </a:r>
            <a:r>
              <a:rPr lang="en-US" sz="2800" dirty="0" err="1">
                <a:latin typeface="Metropolis Light" panose="00000500000000000000" pitchFamily="50" charset="0"/>
              </a:rPr>
              <a:t>konteks</a:t>
            </a:r>
            <a:r>
              <a:rPr lang="en-US" sz="2800" dirty="0">
                <a:latin typeface="Metropolis Light" panose="00000500000000000000" pitchFamily="50" charset="0"/>
              </a:rPr>
              <a:t> </a:t>
            </a:r>
            <a:r>
              <a:rPr lang="en-US" sz="2800" dirty="0" err="1">
                <a:latin typeface="Metropolis Light" panose="00000500000000000000" pitchFamily="50" charset="0"/>
              </a:rPr>
              <a:t>pembacaan</a:t>
            </a:r>
            <a:r>
              <a:rPr lang="en-US" sz="2800" dirty="0">
                <a:latin typeface="Metropolis Light" panose="00000500000000000000" pitchFamily="50" charset="0"/>
              </a:rPr>
              <a:t> sastra </a:t>
            </a:r>
            <a:r>
              <a:rPr lang="en-US" sz="2800" dirty="0" err="1">
                <a:latin typeface="Metropolis Light" panose="00000500000000000000" pitchFamily="50" charset="0"/>
              </a:rPr>
              <a:t>adalah</a:t>
            </a:r>
            <a:r>
              <a:rPr lang="en-US" sz="2800" dirty="0">
                <a:latin typeface="Metropolis Light" panose="00000500000000000000" pitchFamily="50" charset="0"/>
              </a:rPr>
              <a:t> </a:t>
            </a:r>
            <a:r>
              <a:rPr lang="en-US" sz="2800" dirty="0" err="1">
                <a:latin typeface="Metropolis Light" panose="00000500000000000000" pitchFamily="50" charset="0"/>
              </a:rPr>
              <a:t>sesuatu</a:t>
            </a:r>
            <a:r>
              <a:rPr lang="en-US" sz="2800" dirty="0">
                <a:latin typeface="Metropolis Light" panose="00000500000000000000" pitchFamily="50" charset="0"/>
              </a:rPr>
              <a:t> yang </a:t>
            </a:r>
            <a:r>
              <a:rPr lang="en-US" sz="2800" dirty="0" err="1">
                <a:latin typeface="Metropolis Light" panose="00000500000000000000" pitchFamily="50" charset="0"/>
              </a:rPr>
              <a:t>berasal</a:t>
            </a:r>
            <a:r>
              <a:rPr lang="en-US" sz="2800" dirty="0">
                <a:latin typeface="Metropolis Light" panose="00000500000000000000" pitchFamily="50" charset="0"/>
              </a:rPr>
              <a:t> </a:t>
            </a:r>
            <a:r>
              <a:rPr lang="en-US" sz="2800" dirty="0" err="1">
                <a:latin typeface="Metropolis Light" panose="00000500000000000000" pitchFamily="50" charset="0"/>
              </a:rPr>
              <a:t>dari</a:t>
            </a:r>
            <a:r>
              <a:rPr lang="en-US" sz="2800" dirty="0">
                <a:latin typeface="Metropolis Light" panose="00000500000000000000" pitchFamily="50" charset="0"/>
              </a:rPr>
              <a:t> </a:t>
            </a:r>
            <a:r>
              <a:rPr lang="en-US" sz="2800" dirty="0" err="1">
                <a:latin typeface="Metropolis Light" panose="00000500000000000000" pitchFamily="50" charset="0"/>
              </a:rPr>
              <a:t>dalam</a:t>
            </a:r>
            <a:r>
              <a:rPr lang="en-US" sz="2800" dirty="0">
                <a:latin typeface="Metropolis Light" panose="00000500000000000000" pitchFamily="50" charset="0"/>
              </a:rPr>
              <a:t> </a:t>
            </a:r>
            <a:r>
              <a:rPr lang="en-US" sz="2800" dirty="0" err="1">
                <a:latin typeface="Metropolis Light" panose="00000500000000000000" pitchFamily="50" charset="0"/>
              </a:rPr>
              <a:t>teks</a:t>
            </a:r>
            <a:r>
              <a:rPr lang="en-US" sz="2800" dirty="0">
                <a:latin typeface="Metropolis Light" panose="00000500000000000000" pitchFamily="50" charset="0"/>
              </a:rPr>
              <a:t> </a:t>
            </a:r>
            <a:r>
              <a:rPr lang="en-US" sz="2800" dirty="0" err="1">
                <a:latin typeface="Metropolis Light" panose="00000500000000000000" pitchFamily="50" charset="0"/>
              </a:rPr>
              <a:t>itu</a:t>
            </a:r>
            <a:r>
              <a:rPr lang="en-US" sz="2800" dirty="0">
                <a:latin typeface="Metropolis Light" panose="00000500000000000000" pitchFamily="50" charset="0"/>
              </a:rPr>
              <a:t> </a:t>
            </a:r>
            <a:r>
              <a:rPr lang="en-US" sz="2800" dirty="0" err="1">
                <a:latin typeface="Metropolis Light" panose="00000500000000000000" pitchFamily="50" charset="0"/>
              </a:rPr>
              <a:t>sendiri</a:t>
            </a:r>
            <a:r>
              <a:rPr lang="en-US" sz="2800" dirty="0">
                <a:latin typeface="Metropolis Light" panose="00000500000000000000" pitchFamily="50" charset="0"/>
              </a:rPr>
              <a:t> dan </a:t>
            </a:r>
            <a:r>
              <a:rPr lang="en-US" sz="2800" dirty="0" err="1">
                <a:latin typeface="Metropolis Light" panose="00000500000000000000" pitchFamily="50" charset="0"/>
              </a:rPr>
              <a:t>tidak</a:t>
            </a:r>
            <a:r>
              <a:rPr lang="en-US" sz="2800" dirty="0">
                <a:latin typeface="Metropolis Light" panose="00000500000000000000" pitchFamily="50" charset="0"/>
              </a:rPr>
              <a:t> </a:t>
            </a:r>
            <a:r>
              <a:rPr lang="en-US" sz="2800" dirty="0" err="1">
                <a:latin typeface="Metropolis Light" panose="00000500000000000000" pitchFamily="50" charset="0"/>
              </a:rPr>
              <a:t>selalu</a:t>
            </a:r>
            <a:r>
              <a:rPr lang="en-US" sz="2800" dirty="0">
                <a:latin typeface="Metropolis Light" panose="00000500000000000000" pitchFamily="50" charset="0"/>
              </a:rPr>
              <a:t> </a:t>
            </a:r>
            <a:r>
              <a:rPr lang="en-US" sz="2800" dirty="0" err="1">
                <a:latin typeface="Metropolis Light" panose="00000500000000000000" pitchFamily="50" charset="0"/>
              </a:rPr>
              <a:t>berupa</a:t>
            </a:r>
            <a:r>
              <a:rPr lang="en-US" sz="2800" dirty="0">
                <a:latin typeface="Metropolis Light" panose="00000500000000000000" pitchFamily="50" charset="0"/>
              </a:rPr>
              <a:t> </a:t>
            </a:r>
            <a:r>
              <a:rPr lang="en-US" sz="2800" dirty="0" err="1">
                <a:latin typeface="Metropolis Light" panose="00000500000000000000" pitchFamily="50" charset="0"/>
              </a:rPr>
              <a:t>subjek</a:t>
            </a:r>
            <a:r>
              <a:rPr lang="en-US" sz="2800" dirty="0">
                <a:latin typeface="Metropolis Light" panose="00000500000000000000" pitchFamily="50" charset="0"/>
              </a:rPr>
              <a:t> </a:t>
            </a:r>
            <a:r>
              <a:rPr lang="en-US" sz="2800" dirty="0" err="1">
                <a:latin typeface="Metropolis Light" panose="00000500000000000000" pitchFamily="50" charset="0"/>
              </a:rPr>
              <a:t>atau</a:t>
            </a:r>
            <a:r>
              <a:rPr lang="en-US" sz="2800" dirty="0">
                <a:latin typeface="Metropolis Light" panose="00000500000000000000" pitchFamily="50" charset="0"/>
              </a:rPr>
              <a:t> </a:t>
            </a:r>
            <a:r>
              <a:rPr lang="en-US" sz="2800" dirty="0" err="1">
                <a:latin typeface="Metropolis Light" panose="00000500000000000000" pitchFamily="50" charset="0"/>
              </a:rPr>
              <a:t>manusia</a:t>
            </a:r>
            <a:r>
              <a:rPr lang="en-US" sz="2800" dirty="0">
                <a:latin typeface="Metropolis Light" panose="00000500000000000000" pitchFamily="50" charset="0"/>
              </a:rPr>
              <a:t>, </a:t>
            </a:r>
            <a:r>
              <a:rPr lang="en-US" sz="2800" dirty="0" err="1">
                <a:latin typeface="Metropolis Light" panose="00000500000000000000" pitchFamily="50" charset="0"/>
              </a:rPr>
              <a:t>tetapi</a:t>
            </a:r>
            <a:r>
              <a:rPr lang="en-US" sz="2800" dirty="0">
                <a:latin typeface="Metropolis Light" panose="00000500000000000000" pitchFamily="50" charset="0"/>
              </a:rPr>
              <a:t> </a:t>
            </a:r>
            <a:r>
              <a:rPr lang="en-US" sz="2800" dirty="0" err="1">
                <a:latin typeface="Metropolis Light" panose="00000500000000000000" pitchFamily="50" charset="0"/>
              </a:rPr>
              <a:t>dapat</a:t>
            </a:r>
            <a:r>
              <a:rPr lang="en-US" sz="2800" dirty="0">
                <a:latin typeface="Metropolis Light" panose="00000500000000000000" pitchFamily="50" charset="0"/>
              </a:rPr>
              <a:t> </a:t>
            </a:r>
            <a:r>
              <a:rPr lang="en-US" sz="2800" dirty="0" err="1">
                <a:latin typeface="Metropolis Light" panose="00000500000000000000" pitchFamily="50" charset="0"/>
              </a:rPr>
              <a:t>berupa</a:t>
            </a:r>
            <a:r>
              <a:rPr lang="en-US" sz="2800" dirty="0">
                <a:latin typeface="Metropolis Light" panose="00000500000000000000" pitchFamily="50" charset="0"/>
              </a:rPr>
              <a:t> </a:t>
            </a:r>
            <a:r>
              <a:rPr lang="en-US" sz="2800" i="1" dirty="0">
                <a:latin typeface="Metropolis Light" panose="00000500000000000000" pitchFamily="50" charset="0"/>
              </a:rPr>
              <a:t>“</a:t>
            </a:r>
            <a:r>
              <a:rPr lang="en-US" sz="2800" i="1" dirty="0" err="1">
                <a:latin typeface="Metropolis Light" panose="00000500000000000000" pitchFamily="50" charset="0"/>
              </a:rPr>
              <a:t>orther</a:t>
            </a:r>
            <a:r>
              <a:rPr lang="en-US" sz="2800" i="1" dirty="0">
                <a:latin typeface="Metropolis Light" panose="00000500000000000000" pitchFamily="50" charset="0"/>
              </a:rPr>
              <a:t> logic” </a:t>
            </a:r>
            <a:r>
              <a:rPr lang="en-US" sz="2800" dirty="0" err="1">
                <a:latin typeface="Metropolis Light" panose="00000500000000000000" pitchFamily="50" charset="0"/>
              </a:rPr>
              <a:t>atau</a:t>
            </a:r>
            <a:r>
              <a:rPr lang="en-US" sz="2800" dirty="0">
                <a:latin typeface="Metropolis Light" panose="00000500000000000000" pitchFamily="50" charset="0"/>
              </a:rPr>
              <a:t> </a:t>
            </a:r>
            <a:r>
              <a:rPr lang="en-US" sz="2800" i="1" dirty="0">
                <a:latin typeface="Metropolis Light" panose="00000500000000000000" pitchFamily="50" charset="0"/>
              </a:rPr>
              <a:t>“</a:t>
            </a:r>
            <a:r>
              <a:rPr lang="en-US" sz="2800" i="1" dirty="0" err="1">
                <a:latin typeface="Metropolis Light" panose="00000500000000000000" pitchFamily="50" charset="0"/>
              </a:rPr>
              <a:t>orther</a:t>
            </a:r>
            <a:r>
              <a:rPr lang="en-US" sz="2800" i="1" dirty="0">
                <a:latin typeface="Metropolis Light" panose="00000500000000000000" pitchFamily="50" charset="0"/>
              </a:rPr>
              <a:t> message” </a:t>
            </a:r>
            <a:r>
              <a:rPr lang="en-US" sz="2800" dirty="0">
                <a:latin typeface="Metropolis Light" panose="00000500000000000000" pitchFamily="50" charset="0"/>
              </a:rPr>
              <a:t>yang </a:t>
            </a:r>
            <a:r>
              <a:rPr lang="en-US" sz="2800" dirty="0" err="1">
                <a:latin typeface="Metropolis Light" panose="00000500000000000000" pitchFamily="50" charset="0"/>
              </a:rPr>
              <a:t>sebeneranya</a:t>
            </a:r>
            <a:r>
              <a:rPr lang="en-US" sz="2800" dirty="0">
                <a:latin typeface="Metropolis Light" panose="00000500000000000000" pitchFamily="50" charset="0"/>
              </a:rPr>
              <a:t> </a:t>
            </a:r>
            <a:r>
              <a:rPr lang="en-US" sz="2800" dirty="0" err="1">
                <a:latin typeface="Metropolis Light" panose="00000500000000000000" pitchFamily="50" charset="0"/>
              </a:rPr>
              <a:t>berusaha</a:t>
            </a:r>
            <a:r>
              <a:rPr lang="en-US" sz="2800" dirty="0">
                <a:latin typeface="Metropolis Light" panose="00000500000000000000" pitchFamily="50" charset="0"/>
              </a:rPr>
              <a:t> </a:t>
            </a:r>
            <a:r>
              <a:rPr lang="en-US" sz="2800" dirty="0" err="1">
                <a:latin typeface="Metropolis Light" panose="00000500000000000000" pitchFamily="50" charset="0"/>
              </a:rPr>
              <a:t>ditolak</a:t>
            </a:r>
            <a:r>
              <a:rPr lang="en-US" sz="2800" dirty="0">
                <a:latin typeface="Metropolis Light" panose="00000500000000000000" pitchFamily="50" charset="0"/>
              </a:rPr>
              <a:t> oleh </a:t>
            </a:r>
            <a:r>
              <a:rPr lang="en-US" sz="2800" dirty="0" err="1">
                <a:latin typeface="Metropolis Light" panose="00000500000000000000" pitchFamily="50" charset="0"/>
              </a:rPr>
              <a:t>suatu</a:t>
            </a:r>
            <a:r>
              <a:rPr lang="en-US" sz="2800" dirty="0">
                <a:latin typeface="Metropolis Light" panose="00000500000000000000" pitchFamily="50" charset="0"/>
              </a:rPr>
              <a:t> </a:t>
            </a:r>
            <a:r>
              <a:rPr lang="en-US" sz="2800" dirty="0" err="1">
                <a:latin typeface="Metropolis Light" panose="00000500000000000000" pitchFamily="50" charset="0"/>
              </a:rPr>
              <a:t>teks</a:t>
            </a:r>
            <a:r>
              <a:rPr lang="en-US" sz="2800" dirty="0">
                <a:latin typeface="Metropolis Light" panose="00000500000000000000" pitchFamily="50" charset="0"/>
              </a:rPr>
              <a:t>. </a:t>
            </a:r>
            <a:endParaRPr lang="id-ID" sz="2800" dirty="0">
              <a:latin typeface="Metropolis Light" panose="00000500000000000000" pitchFamily="50" charset="0"/>
            </a:endParaRPr>
          </a:p>
          <a:p>
            <a:pPr algn="just"/>
            <a:endParaRPr lang="id-ID" sz="2800" b="1" dirty="0">
              <a:latin typeface="Metropolis Light" panose="00000500000000000000" pitchFamily="50" charset="0"/>
            </a:endParaRPr>
          </a:p>
          <a:p>
            <a:pPr marL="742950" indent="-742950" algn="just">
              <a:buFont typeface="+mj-lt"/>
              <a:buAutoNum type="arabicPeriod" startAt="3"/>
            </a:pPr>
            <a:r>
              <a:rPr lang="id-ID" sz="2800" b="1" dirty="0">
                <a:latin typeface="Metropolis Light" panose="00000500000000000000" pitchFamily="50" charset="0"/>
              </a:rPr>
              <a:t>Teks Mendekonstruksi Dirinya Sendiri</a:t>
            </a:r>
          </a:p>
          <a:p>
            <a:pPr algn="just"/>
            <a:r>
              <a:rPr lang="id-ID" sz="2800" dirty="0">
                <a:latin typeface="Metropolis Light" panose="00000500000000000000" pitchFamily="50" charset="0"/>
              </a:rPr>
              <a:t>	</a:t>
            </a:r>
            <a:r>
              <a:rPr lang="en-US" sz="2800" dirty="0" err="1">
                <a:latin typeface="Metropolis Light" panose="00000500000000000000" pitchFamily="50" charset="0"/>
              </a:rPr>
              <a:t>Pertama</a:t>
            </a:r>
            <a:r>
              <a:rPr lang="en-US" sz="2800" dirty="0">
                <a:latin typeface="Metropolis Light" panose="00000500000000000000" pitchFamily="50" charset="0"/>
              </a:rPr>
              <a:t>, </a:t>
            </a:r>
            <a:r>
              <a:rPr lang="en-US" sz="2800" dirty="0" err="1">
                <a:latin typeface="Metropolis Light" panose="00000500000000000000" pitchFamily="50" charset="0"/>
              </a:rPr>
              <a:t>dua</a:t>
            </a:r>
            <a:r>
              <a:rPr lang="en-US" sz="2800" dirty="0">
                <a:latin typeface="Metropolis Light" panose="00000500000000000000" pitchFamily="50" charset="0"/>
              </a:rPr>
              <a:t> </a:t>
            </a:r>
            <a:r>
              <a:rPr lang="en-US" sz="2800" dirty="0" err="1">
                <a:latin typeface="Metropolis Light" panose="00000500000000000000" pitchFamily="50" charset="0"/>
              </a:rPr>
              <a:t>unsur</a:t>
            </a:r>
            <a:r>
              <a:rPr lang="en-US" sz="2800" dirty="0">
                <a:latin typeface="Metropolis Light" panose="00000500000000000000" pitchFamily="50" charset="0"/>
              </a:rPr>
              <a:t> yang </a:t>
            </a:r>
            <a:r>
              <a:rPr lang="en-US" sz="2800" dirty="0" err="1">
                <a:latin typeface="Metropolis Light" panose="00000500000000000000" pitchFamily="50" charset="0"/>
              </a:rPr>
              <a:t>diletakkan</a:t>
            </a:r>
            <a:r>
              <a:rPr lang="en-US" sz="2800" dirty="0">
                <a:latin typeface="Metropolis Light" panose="00000500000000000000" pitchFamily="50" charset="0"/>
              </a:rPr>
              <a:t> </a:t>
            </a:r>
            <a:r>
              <a:rPr lang="en-US" sz="2800" dirty="0" err="1">
                <a:latin typeface="Metropolis Light" panose="00000500000000000000" pitchFamily="50" charset="0"/>
              </a:rPr>
              <a:t>dalam</a:t>
            </a:r>
            <a:r>
              <a:rPr lang="en-US" sz="2800" dirty="0">
                <a:latin typeface="Metropolis Light" panose="00000500000000000000" pitchFamily="50" charset="0"/>
              </a:rPr>
              <a:t> </a:t>
            </a:r>
            <a:r>
              <a:rPr lang="en-US" sz="2800" dirty="0" err="1">
                <a:latin typeface="Metropolis Light" panose="00000500000000000000" pitchFamily="50" charset="0"/>
              </a:rPr>
              <a:t>relasi</a:t>
            </a:r>
            <a:r>
              <a:rPr lang="en-US" sz="2800" dirty="0">
                <a:latin typeface="Metropolis Light" panose="00000500000000000000" pitchFamily="50" charset="0"/>
              </a:rPr>
              <a:t> </a:t>
            </a:r>
            <a:r>
              <a:rPr lang="en-US" sz="2800" dirty="0" err="1">
                <a:latin typeface="Metropolis Light" panose="00000500000000000000" pitchFamily="50" charset="0"/>
              </a:rPr>
              <a:t>oposisi</a:t>
            </a:r>
            <a:r>
              <a:rPr lang="en-US" sz="2800" dirty="0">
                <a:latin typeface="Metropolis Light" panose="00000500000000000000" pitchFamily="50" charset="0"/>
              </a:rPr>
              <a:t> biner </a:t>
            </a:r>
            <a:r>
              <a:rPr lang="en-US" sz="2800" dirty="0" err="1">
                <a:latin typeface="Metropolis Light" panose="00000500000000000000" pitchFamily="50" charset="0"/>
              </a:rPr>
              <a:t>ternyata</a:t>
            </a:r>
            <a:r>
              <a:rPr lang="en-US" sz="2800" dirty="0">
                <a:latin typeface="Metropolis Light" panose="00000500000000000000" pitchFamily="50" charset="0"/>
              </a:rPr>
              <a:t> </a:t>
            </a:r>
            <a:r>
              <a:rPr lang="en-US" sz="2800" dirty="0" err="1">
                <a:latin typeface="Metropolis Light" panose="00000500000000000000" pitchFamily="50" charset="0"/>
              </a:rPr>
              <a:t>saling</a:t>
            </a:r>
            <a:r>
              <a:rPr lang="en-US" sz="2800" dirty="0">
                <a:latin typeface="Metropolis Light" panose="00000500000000000000" pitchFamily="50" charset="0"/>
              </a:rPr>
              <a:t> </a:t>
            </a:r>
            <a:r>
              <a:rPr lang="en-US" sz="2800" dirty="0" err="1">
                <a:latin typeface="Metropolis Light" panose="00000500000000000000" pitchFamily="50" charset="0"/>
              </a:rPr>
              <a:t>mengontaminasi</a:t>
            </a:r>
            <a:r>
              <a:rPr lang="en-US" sz="2800" dirty="0">
                <a:latin typeface="Metropolis Light" panose="00000500000000000000" pitchFamily="50" charset="0"/>
              </a:rPr>
              <a:t>.</a:t>
            </a:r>
            <a:endParaRPr lang="id-ID" sz="2800" dirty="0">
              <a:latin typeface="Metropolis Light" panose="00000500000000000000" pitchFamily="50" charset="0"/>
            </a:endParaRPr>
          </a:p>
          <a:p>
            <a:pPr algn="just"/>
            <a:r>
              <a:rPr lang="id-ID" sz="2800" dirty="0">
                <a:latin typeface="Metropolis Light" panose="00000500000000000000" pitchFamily="50" charset="0"/>
              </a:rPr>
              <a:t>	</a:t>
            </a:r>
            <a:r>
              <a:rPr lang="en-US" sz="2800" dirty="0" err="1">
                <a:latin typeface="Metropolis Light" panose="00000500000000000000" pitchFamily="50" charset="0"/>
              </a:rPr>
              <a:t>Kedua</a:t>
            </a:r>
            <a:r>
              <a:rPr lang="en-US" sz="2800" dirty="0">
                <a:latin typeface="Metropolis Light" panose="00000500000000000000" pitchFamily="50" charset="0"/>
              </a:rPr>
              <a:t>, </a:t>
            </a:r>
            <a:r>
              <a:rPr lang="en-US" sz="2800" dirty="0" err="1">
                <a:latin typeface="Metropolis Light" panose="00000500000000000000" pitchFamily="50" charset="0"/>
              </a:rPr>
              <a:t>munculnya</a:t>
            </a:r>
            <a:r>
              <a:rPr lang="en-US" sz="2800" dirty="0">
                <a:latin typeface="Metropolis Light" panose="00000500000000000000" pitchFamily="50" charset="0"/>
              </a:rPr>
              <a:t> “yang lain” </a:t>
            </a:r>
            <a:r>
              <a:rPr lang="en-US" sz="2800" dirty="0" err="1">
                <a:latin typeface="Metropolis Light" panose="00000500000000000000" pitchFamily="50" charset="0"/>
              </a:rPr>
              <a:t>dari</a:t>
            </a:r>
            <a:r>
              <a:rPr lang="en-US" sz="2800" dirty="0">
                <a:latin typeface="Metropolis Light" panose="00000500000000000000" pitchFamily="50" charset="0"/>
              </a:rPr>
              <a:t> “wilayah </a:t>
            </a:r>
            <a:r>
              <a:rPr lang="en-US" sz="2800" dirty="0" err="1">
                <a:latin typeface="Metropolis Light" panose="00000500000000000000" pitchFamily="50" charset="0"/>
              </a:rPr>
              <a:t>terselubung</a:t>
            </a:r>
            <a:r>
              <a:rPr lang="en-US" sz="2800" dirty="0">
                <a:latin typeface="Metropolis Light" panose="00000500000000000000" pitchFamily="50" charset="0"/>
              </a:rPr>
              <a:t>” </a:t>
            </a:r>
            <a:r>
              <a:rPr lang="en-US" sz="2800" dirty="0" err="1">
                <a:latin typeface="Metropolis Light" panose="00000500000000000000" pitchFamily="50" charset="0"/>
              </a:rPr>
              <a:t>baik</a:t>
            </a:r>
            <a:r>
              <a:rPr lang="en-US" sz="2800" dirty="0">
                <a:latin typeface="Metropolis Light" panose="00000500000000000000" pitchFamily="50" charset="0"/>
              </a:rPr>
              <a:t> </a:t>
            </a:r>
            <a:r>
              <a:rPr lang="en-US" sz="2800" dirty="0" err="1">
                <a:latin typeface="Metropolis Light" panose="00000500000000000000" pitchFamily="50" charset="0"/>
              </a:rPr>
              <a:t>berupa</a:t>
            </a:r>
            <a:r>
              <a:rPr lang="en-US" sz="2800" dirty="0">
                <a:latin typeface="Metropolis Light" panose="00000500000000000000" pitchFamily="50" charset="0"/>
              </a:rPr>
              <a:t> “</a:t>
            </a:r>
            <a:r>
              <a:rPr lang="en-US" sz="2800" dirty="0" err="1">
                <a:latin typeface="Metropolis Light" panose="00000500000000000000" pitchFamily="50" charset="0"/>
              </a:rPr>
              <a:t>logika</a:t>
            </a:r>
            <a:r>
              <a:rPr lang="en-US" sz="2800" dirty="0">
                <a:latin typeface="Metropolis Light" panose="00000500000000000000" pitchFamily="50" charset="0"/>
              </a:rPr>
              <a:t> lain”, “</a:t>
            </a:r>
            <a:r>
              <a:rPr lang="en-US" sz="2800" dirty="0" err="1">
                <a:latin typeface="Metropolis Light" panose="00000500000000000000" pitchFamily="50" charset="0"/>
              </a:rPr>
              <a:t>pesan</a:t>
            </a:r>
            <a:r>
              <a:rPr lang="en-US" sz="2800" dirty="0">
                <a:latin typeface="Metropolis Light" panose="00000500000000000000" pitchFamily="50" charset="0"/>
              </a:rPr>
              <a:t> lain”, </a:t>
            </a:r>
            <a:r>
              <a:rPr lang="en-US" sz="2800" dirty="0" err="1">
                <a:latin typeface="Metropolis Light" panose="00000500000000000000" pitchFamily="50" charset="0"/>
              </a:rPr>
              <a:t>atau</a:t>
            </a:r>
            <a:r>
              <a:rPr lang="en-US" sz="2800" dirty="0">
                <a:latin typeface="Metropolis Light" panose="00000500000000000000" pitchFamily="50" charset="0"/>
              </a:rPr>
              <a:t> “</a:t>
            </a:r>
            <a:r>
              <a:rPr lang="en-US" sz="2800" dirty="0" err="1">
                <a:latin typeface="Metropolis Light" panose="00000500000000000000" pitchFamily="50" charset="0"/>
              </a:rPr>
              <a:t>makna</a:t>
            </a:r>
            <a:r>
              <a:rPr lang="en-US" sz="2800" dirty="0">
                <a:latin typeface="Metropolis Light" panose="00000500000000000000" pitchFamily="50" charset="0"/>
              </a:rPr>
              <a:t> lain” yang </a:t>
            </a:r>
            <a:r>
              <a:rPr lang="en-US" sz="2800" dirty="0" err="1">
                <a:latin typeface="Metropolis Light" panose="00000500000000000000" pitchFamily="50" charset="0"/>
              </a:rPr>
              <a:t>membuat</a:t>
            </a:r>
            <a:r>
              <a:rPr lang="en-US" sz="2800" dirty="0">
                <a:latin typeface="Metropolis Light" panose="00000500000000000000" pitchFamily="50" charset="0"/>
              </a:rPr>
              <a:t> </a:t>
            </a:r>
            <a:r>
              <a:rPr lang="en-US" sz="2800" dirty="0" err="1">
                <a:latin typeface="Metropolis Light" panose="00000500000000000000" pitchFamily="50" charset="0"/>
              </a:rPr>
              <a:t>teks</a:t>
            </a:r>
            <a:r>
              <a:rPr lang="en-US" sz="2800" dirty="0">
                <a:latin typeface="Metropolis Light" panose="00000500000000000000" pitchFamily="50" charset="0"/>
              </a:rPr>
              <a:t> </a:t>
            </a:r>
            <a:r>
              <a:rPr lang="en-US" sz="2800" dirty="0" err="1">
                <a:latin typeface="Metropolis Light" panose="00000500000000000000" pitchFamily="50" charset="0"/>
              </a:rPr>
              <a:t>menjadi</a:t>
            </a:r>
            <a:r>
              <a:rPr lang="en-US" sz="2800" dirty="0">
                <a:latin typeface="Metropolis Light" panose="00000500000000000000" pitchFamily="50" charset="0"/>
              </a:rPr>
              <a:t> </a:t>
            </a:r>
            <a:r>
              <a:rPr lang="en-US" sz="2800" dirty="0" err="1">
                <a:latin typeface="Metropolis Light" panose="00000500000000000000" pitchFamily="50" charset="0"/>
              </a:rPr>
              <a:t>tidak</a:t>
            </a:r>
            <a:r>
              <a:rPr lang="en-US" sz="2800" dirty="0">
                <a:latin typeface="Metropolis Light" panose="00000500000000000000" pitchFamily="50" charset="0"/>
              </a:rPr>
              <a:t> </a:t>
            </a:r>
            <a:r>
              <a:rPr lang="en-US" sz="2800" dirty="0" err="1">
                <a:latin typeface="Metropolis Light" panose="00000500000000000000" pitchFamily="50" charset="0"/>
              </a:rPr>
              <a:t>stabil</a:t>
            </a:r>
            <a:r>
              <a:rPr lang="en-US" sz="2800" dirty="0">
                <a:latin typeface="Metropolis Light" panose="00000500000000000000" pitchFamily="50" charset="0"/>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162</Words>
  <Application>Microsoft Office PowerPoint</Application>
  <PresentationFormat>Custom</PresentationFormat>
  <Paragraphs>107</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Sifonn</vt:lpstr>
      <vt:lpstr>Rockwell Condensed</vt:lpstr>
      <vt:lpstr>Metropolis Light</vt:lpstr>
      <vt:lpstr>SimSun</vt:lpstr>
      <vt:lpstr>Times New Roman</vt:lpstr>
      <vt:lpstr>Metropolis Extra Bold</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RIRISEKASGT</dc:creator>
  <cp:lastModifiedBy>user</cp:lastModifiedBy>
  <cp:revision>107</cp:revision>
  <dcterms:created xsi:type="dcterms:W3CDTF">2006-08-16T00:00:00Z</dcterms:created>
  <dcterms:modified xsi:type="dcterms:W3CDTF">2021-10-30T16:02:34Z</dcterms:modified>
  <dc:identifier>DADtsO6wq1I</dc:identifier>
</cp:coreProperties>
</file>