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E793-F547-4B30-B2F1-11F2F0C8D675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7330-6776-4B15-9D63-FCF7C182A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E793-F547-4B30-B2F1-11F2F0C8D675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7330-6776-4B15-9D63-FCF7C182A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E793-F547-4B30-B2F1-11F2F0C8D675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7330-6776-4B15-9D63-FCF7C182A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E793-F547-4B30-B2F1-11F2F0C8D675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7330-6776-4B15-9D63-FCF7C182A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E793-F547-4B30-B2F1-11F2F0C8D675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7330-6776-4B15-9D63-FCF7C182A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E793-F547-4B30-B2F1-11F2F0C8D675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7330-6776-4B15-9D63-FCF7C182A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E793-F547-4B30-B2F1-11F2F0C8D675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7330-6776-4B15-9D63-FCF7C182A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E793-F547-4B30-B2F1-11F2F0C8D675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7330-6776-4B15-9D63-FCF7C182A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E793-F547-4B30-B2F1-11F2F0C8D675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7330-6776-4B15-9D63-FCF7C182A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E793-F547-4B30-B2F1-11F2F0C8D675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7330-6776-4B15-9D63-FCF7C182A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E793-F547-4B30-B2F1-11F2F0C8D675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7330-6776-4B15-9D63-FCF7C182A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7E793-F547-4B30-B2F1-11F2F0C8D675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17330-6776-4B15-9D63-FCF7C182A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/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/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/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n-US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Snap ITC" pitchFamily="82" charset="0"/>
              </a:rPr>
              <a:t>NARATOLOGI</a:t>
            </a:r>
            <a:br>
              <a:rPr lang="en-US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Snap ITC" pitchFamily="82" charset="0"/>
              </a:rPr>
            </a:br>
            <a:r>
              <a:rPr lang="en-US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Snap ITC" pitchFamily="82" charset="0"/>
              </a:rPr>
              <a:t/>
            </a:r>
            <a:br>
              <a:rPr lang="en-US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Snap ITC" pitchFamily="82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/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Smudger LET" pitchFamily="2" charset="0"/>
              </a:rPr>
              <a:t>  </a:t>
            </a:r>
            <a:r>
              <a:rPr lang="en-US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Smudger LET" pitchFamily="2" charset="0"/>
              </a:rPr>
              <a:t>Ahmad </a:t>
            </a:r>
            <a:r>
              <a:rPr lang="en-US" sz="31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Smudger LET" pitchFamily="2" charset="0"/>
              </a:rPr>
              <a:t>Fadly</a:t>
            </a:r>
            <a:r>
              <a:rPr lang="en-US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Smudger LET" pitchFamily="2" charset="0"/>
              </a:rPr>
              <a:t>, </a:t>
            </a:r>
            <a:r>
              <a:rPr lang="en-US" sz="31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Smudger LET" pitchFamily="2" charset="0"/>
              </a:rPr>
              <a:t>M.Hum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Smudger LET" pitchFamily="2" charset="0"/>
              </a:rPr>
              <a:t>.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Smudger LET" pitchFamily="2" charset="0"/>
            </a:endParaRPr>
          </a:p>
        </p:txBody>
      </p:sp>
      <p:pic>
        <p:nvPicPr>
          <p:cNvPr id="3" name="image1.png" descr="C:\Users\user\Documents\Indah K\UMJ\UMJ 1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8600" y="152400"/>
            <a:ext cx="1295400" cy="1219200"/>
          </a:xfrm>
          <a:prstGeom prst="rect">
            <a:avLst/>
          </a:prstGeom>
        </p:spPr>
      </p:pic>
      <p:pic>
        <p:nvPicPr>
          <p:cNvPr id="4" name="Picture 3" descr="unnam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81925" y="0"/>
            <a:ext cx="1362075" cy="168449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Smudger LET" pitchFamily="2" charset="0"/>
              </a:rPr>
              <a:t>Naratologi</a:t>
            </a:r>
            <a:endParaRPr lang="en-US" dirty="0">
              <a:latin typeface="Smudger LE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848600" cy="4495800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Naratologi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merupakan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salah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satu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cabang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strukturalisme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mempelajari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narasi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segala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hal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melingkupinya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Naratologi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umumnya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digunakan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kajian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kritik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sastra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Naratologi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mempunyai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asumsi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bahwa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cerita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tulang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punggung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karya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sastra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Kajian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naratologi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menguraikan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penceritaan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sebuah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bentuk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teks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lewat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tuturan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tokoh-tokohnya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70000"/>
              </a:lnSpc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Smudger LET" pitchFamily="2" charset="0"/>
                <a:cs typeface="Times New Roman" pitchFamily="18" charset="0"/>
              </a:rPr>
              <a:t>Sejarah</a:t>
            </a:r>
            <a:r>
              <a:rPr lang="en-US" dirty="0" smtClean="0">
                <a:latin typeface="Smudger LET" pitchFamily="2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mudger LET" pitchFamily="2" charset="0"/>
                <a:cs typeface="Times New Roman" pitchFamily="18" charset="0"/>
              </a:rPr>
              <a:t>Perkembangan</a:t>
            </a:r>
            <a:r>
              <a:rPr lang="en-US" dirty="0" smtClean="0">
                <a:latin typeface="Smudger LET" pitchFamily="2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mudger LET" pitchFamily="2" charset="0"/>
                <a:cs typeface="Times New Roman" pitchFamily="18" charset="0"/>
              </a:rPr>
              <a:t>Naratologi</a:t>
            </a:r>
            <a:endParaRPr lang="en-US" dirty="0">
              <a:latin typeface="Smudger LET" pitchFamily="2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  <a:buNone/>
            </a:pPr>
            <a:r>
              <a:rPr lang="fi-FI" dirty="0" smtClean="0">
                <a:latin typeface="Tekton Pro" pitchFamily="34" charset="0"/>
                <a:cs typeface="Times New Roman" pitchFamily="18" charset="0"/>
              </a:rPr>
              <a:t>	Zaman Aristoteles (cerita dan teks)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Perkembangan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narasi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ditelusuri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mulai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zaman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Aristoteles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cerita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dan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teks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).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Secara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serius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struktur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naratif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kemudian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dibicarakan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kelompok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formalisme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khususnya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mengenai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ekton Pro" pitchFamily="34" charset="0"/>
                <a:cs typeface="Times New Roman" pitchFamily="18" charset="0"/>
              </a:rPr>
              <a:t>fabula</a:t>
            </a:r>
            <a:r>
              <a:rPr lang="en-US" i="1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dan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ekton Pro" pitchFamily="34" charset="0"/>
                <a:cs typeface="Times New Roman" pitchFamily="18" charset="0"/>
              </a:rPr>
              <a:t>sjuzhet</a:t>
            </a:r>
            <a:r>
              <a:rPr lang="en-US" i="1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cerita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dan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plot. </a:t>
            </a:r>
            <a:r>
              <a:rPr lang="en-US" i="1" dirty="0" err="1" smtClean="0">
                <a:latin typeface="Tekton Pro" pitchFamily="34" charset="0"/>
                <a:cs typeface="Times New Roman" pitchFamily="18" charset="0"/>
              </a:rPr>
              <a:t>Fabula</a:t>
            </a:r>
            <a:r>
              <a:rPr lang="en-US" i="1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merupakan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urutan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temporal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kausal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bagaimana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pun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cara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menceritakannya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cerita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itu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sendiri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sedangkan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ekton Pro" pitchFamily="34" charset="0"/>
                <a:cs typeface="Times New Roman" pitchFamily="18" charset="0"/>
              </a:rPr>
              <a:t>sjuzhet</a:t>
            </a:r>
            <a:r>
              <a:rPr lang="en-US" i="1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cerita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dihadapi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pembaca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6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086600" cy="639762"/>
          </a:xfrm>
        </p:spPr>
        <p:txBody>
          <a:bodyPr>
            <a:normAutofit/>
          </a:bodyPr>
          <a:lstStyle/>
          <a:p>
            <a:pPr lvl="0"/>
            <a:r>
              <a:rPr lang="en-US" sz="3200" dirty="0" err="1" smtClean="0">
                <a:latin typeface="Smudger LET" pitchFamily="2" charset="0"/>
                <a:cs typeface="Times New Roman" pitchFamily="18" charset="0"/>
              </a:rPr>
              <a:t>Tipe</a:t>
            </a:r>
            <a:r>
              <a:rPr lang="en-US" sz="3200" dirty="0" smtClean="0">
                <a:latin typeface="Smudger LET" pitchFamily="2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Smudger LET" pitchFamily="2" charset="0"/>
                <a:cs typeface="Times New Roman" pitchFamily="18" charset="0"/>
              </a:rPr>
              <a:t>Naratologi</a:t>
            </a:r>
            <a:endParaRPr lang="en-US" sz="3200" dirty="0">
              <a:latin typeface="Smudger LET" pitchFamily="2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8674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§"/>
            </a:pP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Vladimir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Propp</a:t>
            </a:r>
            <a:endParaRPr lang="en-US" sz="7200" dirty="0" smtClean="0">
              <a:latin typeface="Tekton Pro" pitchFamily="34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buNone/>
            </a:pP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	Vladimir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Propp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dianggap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sebagai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strukturalis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pertama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membicarakan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secara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serius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struktur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naratif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sekaligus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memberikan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makna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baru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terhadap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dikotomi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febula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dan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sjuzhet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(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cerita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dan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plot).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Algirdas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Julien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Greimas</a:t>
            </a:r>
            <a:endParaRPr lang="en-US" sz="7200" dirty="0" smtClean="0">
              <a:latin typeface="Tekton Pro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	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Algirdas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Julien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Greimas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adalah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seorang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ahli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sastra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berasal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dari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Prancis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Sebagai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seorang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penganut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teori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Struktural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ia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telah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berhasil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mengembangkan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teori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strukturalisme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naratif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dan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memperkenalkan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konsep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satuan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naratif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terkecil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dalam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karya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sastra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disebut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aktan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Gerard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Genette</a:t>
            </a:r>
            <a:endParaRPr lang="en-US" sz="7200" dirty="0" smtClean="0">
              <a:latin typeface="Tekton Pro" pitchFamily="34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	Gerard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Genette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merupakan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salah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seorang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pakar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pengembang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teori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naratologi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berkebangsaan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Prancis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Kontribusi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terbesar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Genette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terhadap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teori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naratologi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tertuang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dalam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bukunya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berjudul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i="1" dirty="0" err="1" smtClean="0">
                <a:latin typeface="Tekton Pro" pitchFamily="34" charset="0"/>
                <a:cs typeface="Times New Roman" pitchFamily="18" charset="0"/>
              </a:rPr>
              <a:t>Discours</a:t>
            </a:r>
            <a:r>
              <a:rPr lang="en-US" sz="7200" i="1" dirty="0" smtClean="0">
                <a:latin typeface="Tekton Pro" pitchFamily="34" charset="0"/>
                <a:cs typeface="Times New Roman" pitchFamily="18" charset="0"/>
              </a:rPr>
              <a:t> du </a:t>
            </a:r>
            <a:r>
              <a:rPr lang="en-US" sz="7200" i="1" dirty="0" err="1" smtClean="0">
                <a:latin typeface="Tekton Pro" pitchFamily="34" charset="0"/>
                <a:cs typeface="Times New Roman" pitchFamily="18" charset="0"/>
              </a:rPr>
              <a:t>Récit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terbit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pertama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kali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dalam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bahasa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Prancis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pada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tahun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1972,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kemudian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diterjemahkan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ke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dalam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bahasa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Inggris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i="1" dirty="0" smtClean="0">
                <a:latin typeface="Tekton Pro" pitchFamily="34" charset="0"/>
                <a:cs typeface="Times New Roman" pitchFamily="18" charset="0"/>
              </a:rPr>
              <a:t>Narrative Discourse: An Essay in Method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oleh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Jane E.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Lewin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pada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ekton Pro" pitchFamily="34" charset="0"/>
                <a:cs typeface="Times New Roman" pitchFamily="18" charset="0"/>
              </a:rPr>
              <a:t>tahun</a:t>
            </a:r>
            <a:r>
              <a:rPr lang="en-US" sz="7200" dirty="0" smtClean="0">
                <a:latin typeface="Tekton Pro" pitchFamily="34" charset="0"/>
                <a:cs typeface="Times New Roman" pitchFamily="18" charset="0"/>
              </a:rPr>
              <a:t> 1980.</a:t>
            </a:r>
          </a:p>
          <a:p>
            <a:pPr algn="just">
              <a:buNone/>
            </a:pPr>
            <a:endParaRPr lang="en-US" sz="4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Smudger LET" pitchFamily="2" charset="0"/>
                <a:cs typeface="Times New Roman" pitchFamily="18" charset="0"/>
              </a:rPr>
              <a:t>Alat</a:t>
            </a:r>
            <a:r>
              <a:rPr lang="en-US" dirty="0" smtClean="0">
                <a:latin typeface="Smudger LET" pitchFamily="2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mudger LET" pitchFamily="2" charset="0"/>
                <a:cs typeface="Times New Roman" pitchFamily="18" charset="0"/>
              </a:rPr>
              <a:t>Analisis</a:t>
            </a:r>
            <a:r>
              <a:rPr lang="en-US" dirty="0" smtClean="0">
                <a:latin typeface="Smudger LET" pitchFamily="2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mudger LET" pitchFamily="2" charset="0"/>
                <a:cs typeface="Times New Roman" pitchFamily="18" charset="0"/>
              </a:rPr>
              <a:t>Naratologi</a:t>
            </a:r>
            <a:endParaRPr lang="en-US" dirty="0">
              <a:latin typeface="Smudger LET" pitchFamily="2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438400"/>
            <a:ext cx="7086600" cy="4038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err="1" smtClean="0">
                <a:latin typeface="Tekton Pro Cond" pitchFamily="34" charset="0"/>
                <a:cs typeface="Times New Roman" pitchFamily="18" charset="0"/>
              </a:rPr>
              <a:t>Skema</a:t>
            </a:r>
            <a:r>
              <a:rPr lang="en-US" dirty="0" smtClean="0">
                <a:latin typeface="Tekton Pro Cond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 Cond" pitchFamily="34" charset="0"/>
                <a:cs typeface="Times New Roman" pitchFamily="18" charset="0"/>
              </a:rPr>
              <a:t>Aktan</a:t>
            </a:r>
            <a:endParaRPr lang="en-US" dirty="0" smtClean="0">
              <a:latin typeface="Tekton Pro Cond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err="1" smtClean="0">
                <a:latin typeface="Tekton Pro Cond" pitchFamily="34" charset="0"/>
                <a:cs typeface="Times New Roman" pitchFamily="18" charset="0"/>
              </a:rPr>
              <a:t>Struktur</a:t>
            </a:r>
            <a:r>
              <a:rPr lang="en-US" dirty="0" smtClean="0">
                <a:latin typeface="Tekton Pro Cond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 Cond" pitchFamily="34" charset="0"/>
                <a:cs typeface="Times New Roman" pitchFamily="18" charset="0"/>
              </a:rPr>
              <a:t>Fungsional</a:t>
            </a:r>
            <a:endParaRPr lang="en-US" dirty="0" smtClean="0">
              <a:latin typeface="Tekton Pro Cond" pitchFamily="34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mages (2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33600" y="1676400"/>
            <a:ext cx="5867400" cy="33584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15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NARATOLOGI     Ahmad Fadly, M.Hum.</vt:lpstr>
      <vt:lpstr>Naratologi</vt:lpstr>
      <vt:lpstr>Sejarah Perkembangan Naratologi</vt:lpstr>
      <vt:lpstr>Tipe Naratologi</vt:lpstr>
      <vt:lpstr>Alat Analisis Naratologi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30</cp:revision>
  <dcterms:created xsi:type="dcterms:W3CDTF">2020-10-22T03:30:26Z</dcterms:created>
  <dcterms:modified xsi:type="dcterms:W3CDTF">2021-10-30T17:04:35Z</dcterms:modified>
</cp:coreProperties>
</file>