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6"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8844281E-9A97-40FC-BCD6-AAD1ABD20A9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844281E-9A97-40FC-BCD6-AAD1ABD20A9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844281E-9A97-40FC-BCD6-AAD1ABD20A9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308C85-36FE-4570-A279-6F97FACDF257}"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8844281E-9A97-40FC-BCD6-AAD1ABD20A95}"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308C85-36FE-4570-A279-6F97FACDF257}" type="datetimeFigureOut">
              <a:rPr lang="id-ID" smtClean="0"/>
              <a:pPr/>
              <a:t>30/10/2021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44281E-9A97-40FC-BCD6-AAD1ABD20A95}"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0"/>
            <a:ext cx="7772400" cy="1000131"/>
          </a:xfrm>
        </p:spPr>
        <p:txBody>
          <a:bodyPr/>
          <a:lstStyle/>
          <a:p>
            <a:pPr algn="ctr"/>
            <a:r>
              <a:rPr lang="id-ID"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Stencil" pitchFamily="82" charset="0"/>
              </a:rPr>
              <a:t>CERITA FIKSI ANAK</a:t>
            </a:r>
            <a:endParaRPr lang="id-ID"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Stencil" pitchFamily="82" charset="0"/>
            </a:endParaRPr>
          </a:p>
        </p:txBody>
      </p:sp>
      <p:pic>
        <p:nvPicPr>
          <p:cNvPr id="5" name="Picture 4">
            <a:extLst>
              <a:ext uri="{FF2B5EF4-FFF2-40B4-BE49-F238E27FC236}">
                <a16:creationId xmlns:a16="http://schemas.microsoft.com/office/drawing/2014/main" xmlns="" id="{81D9C644-B04D-4995-9323-E5BD8B04D28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304800"/>
            <a:ext cx="1371600" cy="1395248"/>
          </a:xfrm>
          <a:prstGeom prst="rect">
            <a:avLst/>
          </a:prstGeom>
        </p:spPr>
      </p:pic>
      <p:pic>
        <p:nvPicPr>
          <p:cNvPr id="4" name="Picture 3" descr="unnamed.png"/>
          <p:cNvPicPr>
            <a:picLocks noChangeAspect="1"/>
          </p:cNvPicPr>
          <p:nvPr/>
        </p:nvPicPr>
        <p:blipFill>
          <a:blip r:embed="rId3" cstate="print"/>
          <a:stretch>
            <a:fillRect/>
          </a:stretch>
        </p:blipFill>
        <p:spPr>
          <a:xfrm>
            <a:off x="7781925" y="0"/>
            <a:ext cx="1362075" cy="16844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305800" cy="4367234"/>
          </a:xfrm>
        </p:spPr>
        <p:txBody>
          <a:bodyPr>
            <a:normAutofit/>
          </a:bodyPr>
          <a:lstStyle/>
          <a:p>
            <a:pPr algn="l"/>
            <a:r>
              <a:rPr lang="id-ID" sz="2000" b="1" dirty="0" smtClean="0">
                <a:latin typeface="Comic Sans MS" pitchFamily="66" charset="0"/>
              </a:rPr>
              <a:t>5. Moral</a:t>
            </a:r>
            <a:br>
              <a:rPr lang="id-ID" sz="2000" b="1" dirty="0" smtClean="0">
                <a:latin typeface="Comic Sans MS" pitchFamily="66" charset="0"/>
              </a:rPr>
            </a:br>
            <a:r>
              <a:rPr lang="id-ID" sz="2000" b="1" dirty="0" smtClean="0">
                <a:latin typeface="Comic Sans MS" pitchFamily="66" charset="0"/>
              </a:rPr>
              <a:t/>
            </a:r>
            <a:br>
              <a:rPr lang="id-ID" sz="2000" b="1" dirty="0" smtClean="0">
                <a:latin typeface="Comic Sans MS" pitchFamily="66" charset="0"/>
              </a:rPr>
            </a:br>
            <a:r>
              <a:rPr lang="id-ID" sz="2000" dirty="0" smtClean="0">
                <a:latin typeface="Comic Sans MS" pitchFamily="66" charset="0"/>
              </a:rPr>
              <a:t>a) Hakikat Moral</a:t>
            </a:r>
            <a:br>
              <a:rPr lang="id-ID" sz="2000" dirty="0" smtClean="0">
                <a:latin typeface="Comic Sans MS" pitchFamily="66" charset="0"/>
              </a:rPr>
            </a:br>
            <a:r>
              <a:rPr lang="id-ID" sz="2000" dirty="0">
                <a:latin typeface="Comic Sans MS" pitchFamily="66" charset="0"/>
              </a:rPr>
              <a:t>Moral, amanat, atau messages dapat dipahami sebagai suatu yang ingin disampaikan kepada pembaca sesuatu itu selalu berkaitan dengan berbgai hal yang </a:t>
            </a:r>
            <a:r>
              <a:rPr lang="id-ID" sz="2000" dirty="0" smtClean="0">
                <a:latin typeface="Comic Sans MS" pitchFamily="66" charset="0"/>
              </a:rPr>
              <a:t>berkonotasi </a:t>
            </a:r>
            <a:r>
              <a:rPr lang="id-ID" sz="2000" dirty="0">
                <a:latin typeface="Comic Sans MS" pitchFamily="66" charset="0"/>
              </a:rPr>
              <a:t>positif, bermanfaat bagi kehidupan, dan mendidik. </a:t>
            </a:r>
            <a:r>
              <a:rPr lang="id-ID" sz="2000" dirty="0" smtClean="0">
                <a:latin typeface="Comic Sans MS" pitchFamily="66" charset="0"/>
              </a:rPr>
              <a:t/>
            </a:r>
            <a:br>
              <a:rPr lang="id-ID" sz="2000" dirty="0" smtClean="0">
                <a:latin typeface="Comic Sans MS" pitchFamily="66" charset="0"/>
              </a:rPr>
            </a:br>
            <a:r>
              <a:rPr lang="id-ID" sz="2000" dirty="0" smtClean="0">
                <a:latin typeface="Comic Sans MS" pitchFamily="66" charset="0"/>
              </a:rPr>
              <a:t/>
            </a:r>
            <a:br>
              <a:rPr lang="id-ID" sz="2000" dirty="0" smtClean="0">
                <a:latin typeface="Comic Sans MS" pitchFamily="66" charset="0"/>
              </a:rPr>
            </a:br>
            <a:r>
              <a:rPr lang="id-ID" sz="2000" dirty="0" smtClean="0">
                <a:latin typeface="Comic Sans MS" pitchFamily="66" charset="0"/>
              </a:rPr>
              <a:t>b) Macam Moral </a:t>
            </a:r>
            <a:br>
              <a:rPr lang="id-ID" sz="2000" dirty="0" smtClean="0">
                <a:latin typeface="Comic Sans MS" pitchFamily="66" charset="0"/>
              </a:rPr>
            </a:br>
            <a:r>
              <a:rPr lang="id-ID" sz="2000" dirty="0" smtClean="0">
                <a:latin typeface="Comic Sans MS" pitchFamily="66" charset="0"/>
              </a:rPr>
              <a:t>Macam </a:t>
            </a:r>
            <a:r>
              <a:rPr lang="id-ID" sz="2000" dirty="0">
                <a:latin typeface="Comic Sans MS" pitchFamily="66" charset="0"/>
              </a:rPr>
              <a:t>moral cerita fiksi dapat bermacam–macam dan berbagai jenisnya, tergantung dari sudut pandang itu semua dilihat. </a:t>
            </a:r>
            <a:endParaRPr lang="id-ID" sz="2000" b="1"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0"/>
          </a:xfrm>
        </p:spPr>
        <p:txBody>
          <a:bodyPr>
            <a:normAutofit fontScale="90000"/>
          </a:bodyPr>
          <a:lstStyle/>
          <a:p>
            <a:pPr algn="l">
              <a:lnSpc>
                <a:spcPct val="150000"/>
              </a:lnSpc>
            </a:pPr>
            <a:r>
              <a:rPr lang="id-ID" sz="2200" b="1" dirty="0" smtClean="0">
                <a:latin typeface="Comic Sans MS" pitchFamily="66" charset="0"/>
              </a:rPr>
              <a:t>6. Sudut Pandang</a:t>
            </a:r>
            <a:br>
              <a:rPr lang="id-ID" sz="2200" b="1" dirty="0" smtClean="0">
                <a:latin typeface="Comic Sans MS" pitchFamily="66" charset="0"/>
              </a:rPr>
            </a:br>
            <a:r>
              <a:rPr lang="id-ID" sz="2200" b="1" dirty="0" smtClean="0">
                <a:latin typeface="Comic Sans MS" pitchFamily="66" charset="0"/>
              </a:rPr>
              <a:t/>
            </a:r>
            <a:br>
              <a:rPr lang="id-ID" sz="2200" b="1" dirty="0" smtClean="0">
                <a:latin typeface="Comic Sans MS" pitchFamily="66" charset="0"/>
              </a:rPr>
            </a:br>
            <a:r>
              <a:rPr lang="id-ID" sz="2200" dirty="0" smtClean="0">
                <a:latin typeface="Comic Sans MS" pitchFamily="66" charset="0"/>
              </a:rPr>
              <a:t>a</a:t>
            </a:r>
            <a:r>
              <a:rPr lang="id-ID" sz="1800" dirty="0" smtClean="0">
                <a:latin typeface="Comic Sans MS" pitchFamily="66" charset="0"/>
              </a:rPr>
              <a:t>) Hakikat Sudut Pandang</a:t>
            </a:r>
            <a:br>
              <a:rPr lang="id-ID" sz="1800" dirty="0" smtClean="0">
                <a:latin typeface="Comic Sans MS" pitchFamily="66" charset="0"/>
              </a:rPr>
            </a:br>
            <a:r>
              <a:rPr lang="id-ID" sz="1800" dirty="0" smtClean="0">
                <a:latin typeface="Comic Sans MS" pitchFamily="66" charset="0"/>
              </a:rPr>
              <a:t>Ambrams </a:t>
            </a:r>
            <a:r>
              <a:rPr lang="id-ID" sz="1800" dirty="0">
                <a:latin typeface="Comic Sans MS" pitchFamily="66" charset="0"/>
              </a:rPr>
              <a:t>(via Nurgiantoro, 2005:248) mengemukakan bahwa sudut pandang merupakan cara atau pandangan yang dipergunakan pengarang sebagai sarana menampilkan tokoh, tindakan, latar, dan berbagai peristiwa yang membentuk cerita dalam sebuah teks fiksi kepada </a:t>
            </a:r>
            <a:r>
              <a:rPr lang="id-ID" sz="1800" dirty="0" smtClean="0">
                <a:latin typeface="Comic Sans MS" pitchFamily="66" charset="0"/>
              </a:rPr>
              <a:t>pembaca.</a:t>
            </a:r>
            <a:br>
              <a:rPr lang="id-ID" sz="1800" dirty="0" smtClean="0">
                <a:latin typeface="Comic Sans MS" pitchFamily="66" charset="0"/>
              </a:rPr>
            </a:br>
            <a:r>
              <a:rPr lang="id-ID" sz="1800" dirty="0">
                <a:latin typeface="Comic Sans MS" pitchFamily="66" charset="0"/>
              </a:rPr>
              <a:t/>
            </a:r>
            <a:br>
              <a:rPr lang="id-ID" sz="1800" dirty="0">
                <a:latin typeface="Comic Sans MS" pitchFamily="66" charset="0"/>
              </a:rPr>
            </a:br>
            <a:r>
              <a:rPr lang="id-ID" sz="1800" dirty="0" smtClean="0">
                <a:latin typeface="Comic Sans MS" pitchFamily="66" charset="0"/>
              </a:rPr>
              <a:t>b) Macam Sudut Pandang</a:t>
            </a:r>
            <a:br>
              <a:rPr lang="id-ID" sz="1800" dirty="0" smtClean="0">
                <a:latin typeface="Comic Sans MS" pitchFamily="66" charset="0"/>
              </a:rPr>
            </a:br>
            <a:r>
              <a:rPr lang="id-ID" sz="1800" dirty="0">
                <a:latin typeface="Comic Sans MS" pitchFamily="66" charset="0"/>
              </a:rPr>
              <a:t>Sudut pandang lazimnya dibedakan berdasarkan bentuk persona yang mengisahkan cerita. Berdasarkan bentuk persona itu kemudian dapat dibedakan adanya sudut pandang persona pertama dan persona ketiga, tetapi bentuk persona kedua jarang dimanfaatkan selain sebagai variasi penuturan saja (lihat Nurgiyanto, 2005:269-71). </a:t>
            </a:r>
            <a:r>
              <a:rPr lang="id-ID" sz="2800" dirty="0"/>
              <a:t/>
            </a:r>
            <a:br>
              <a:rPr lang="id-ID" sz="2800" dirty="0"/>
            </a:br>
            <a:endParaRPr lang="id-ID"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057672"/>
          </a:xfrm>
        </p:spPr>
        <p:txBody>
          <a:bodyPr>
            <a:normAutofit fontScale="90000"/>
          </a:bodyPr>
          <a:lstStyle/>
          <a:p>
            <a:pPr algn="l">
              <a:lnSpc>
                <a:spcPct val="150000"/>
              </a:lnSpc>
            </a:pPr>
            <a:r>
              <a:rPr lang="id-ID" sz="2000" b="1" dirty="0" smtClean="0">
                <a:latin typeface="Comic Sans MS" pitchFamily="66" charset="0"/>
              </a:rPr>
              <a:t>7. Stile dan Nada</a:t>
            </a:r>
            <a:br>
              <a:rPr lang="id-ID" sz="2000" b="1" dirty="0" smtClean="0">
                <a:latin typeface="Comic Sans MS" pitchFamily="66" charset="0"/>
              </a:rPr>
            </a:br>
            <a:r>
              <a:rPr lang="id-ID" sz="2000" b="1" dirty="0" smtClean="0">
                <a:latin typeface="Comic Sans MS" pitchFamily="66" charset="0"/>
              </a:rPr>
              <a:t/>
            </a:r>
            <a:br>
              <a:rPr lang="id-ID" sz="2000" b="1" dirty="0" smtClean="0">
                <a:latin typeface="Comic Sans MS" pitchFamily="66" charset="0"/>
              </a:rPr>
            </a:br>
            <a:r>
              <a:rPr lang="id-ID" sz="2000" dirty="0" smtClean="0">
                <a:latin typeface="Comic Sans MS" pitchFamily="66" charset="0"/>
              </a:rPr>
              <a:t>a) Stile </a:t>
            </a:r>
            <a:br>
              <a:rPr lang="id-ID" sz="2000" dirty="0" smtClean="0">
                <a:latin typeface="Comic Sans MS" pitchFamily="66" charset="0"/>
              </a:rPr>
            </a:br>
            <a:r>
              <a:rPr lang="id-ID" sz="2000" dirty="0" smtClean="0">
                <a:latin typeface="Comic Sans MS" pitchFamily="66" charset="0"/>
              </a:rPr>
              <a:t>Hakikat Stile. </a:t>
            </a:r>
            <a:r>
              <a:rPr lang="id-ID" sz="2000" dirty="0">
                <a:latin typeface="Comic Sans MS" pitchFamily="66" charset="0"/>
              </a:rPr>
              <a:t>Stile (style) itu sendiri dapat dipahami sebagai sebuah cara pengungkapan dalam bahasa, cara bagaimana seseorang mengungkapkan sesuatu yang akan diungkapkan (Abrams, via Nurgiyantoro, 2005:276), atau bagaimana seorang pengarang mengemukakan sesuatu sebagai ekspresi apa yang mau dikatakan (Lukens, 2003:185). Stile pada hakikatnya adalah cara pengekspresian jati diri seseorang karena tiap orang akan mempunyai cara-cara tersendiri yang berbeda dengan orang lain. </a:t>
            </a:r>
            <a:endParaRPr lang="id-ID" sz="2000" b="1"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fontScale="90000"/>
          </a:bodyPr>
          <a:lstStyle/>
          <a:p>
            <a:pPr algn="l">
              <a:lnSpc>
                <a:spcPct val="150000"/>
              </a:lnSpc>
            </a:pPr>
            <a:r>
              <a:rPr lang="id-ID" sz="2400" dirty="0" smtClean="0">
                <a:latin typeface="Comic Sans MS" pitchFamily="66" charset="0"/>
              </a:rPr>
              <a:t>b) Nada </a:t>
            </a:r>
            <a:br>
              <a:rPr lang="id-ID" sz="2400" dirty="0" smtClean="0">
                <a:latin typeface="Comic Sans MS" pitchFamily="66" charset="0"/>
              </a:rPr>
            </a:br>
            <a:r>
              <a:rPr lang="id-ID" sz="2400" dirty="0" smtClean="0">
                <a:latin typeface="Comic Sans MS" pitchFamily="66" charset="0"/>
              </a:rPr>
              <a:t>Hakikat nada. </a:t>
            </a:r>
            <a:r>
              <a:rPr lang="id-ID" sz="2400" dirty="0">
                <a:latin typeface="Comic Sans MS" pitchFamily="66" charset="0"/>
              </a:rPr>
              <a:t>Nada (tone) dapat dipahami sebagai sikap, pendirian, atau perasaan pengarang terhadap masalah yang dikemukakan dan terhadap pembaca (Lukens, 2003:205: Leech via Nurgiyantoro, 2005:285</a:t>
            </a:r>
            <a:r>
              <a:rPr lang="id-ID" sz="2400" dirty="0" smtClean="0">
                <a:latin typeface="Comic Sans MS" pitchFamily="66" charset="0"/>
              </a:rPr>
              <a:t>).</a:t>
            </a:r>
            <a:br>
              <a:rPr lang="id-ID" sz="2400" dirty="0" smtClean="0">
                <a:latin typeface="Comic Sans MS" pitchFamily="66" charset="0"/>
              </a:rPr>
            </a:br>
            <a:r>
              <a:rPr lang="id-ID" sz="2400" dirty="0">
                <a:latin typeface="Comic Sans MS" pitchFamily="66" charset="0"/>
              </a:rPr>
              <a:t/>
            </a:r>
            <a:br>
              <a:rPr lang="id-ID" sz="2400" dirty="0">
                <a:latin typeface="Comic Sans MS" pitchFamily="66" charset="0"/>
              </a:rPr>
            </a:br>
            <a:r>
              <a:rPr lang="id-ID" sz="2400" b="1" dirty="0" smtClean="0">
                <a:latin typeface="Comic Sans MS" pitchFamily="66" charset="0"/>
              </a:rPr>
              <a:t>8. Lain-lain: Judul</a:t>
            </a:r>
            <a:r>
              <a:rPr lang="id-ID" sz="2400" dirty="0" smtClean="0">
                <a:latin typeface="Comic Sans MS" pitchFamily="66" charset="0"/>
              </a:rPr>
              <a:t/>
            </a:r>
            <a:br>
              <a:rPr lang="id-ID" sz="2400" dirty="0" smtClean="0">
                <a:latin typeface="Comic Sans MS" pitchFamily="66" charset="0"/>
              </a:rPr>
            </a:br>
            <a:r>
              <a:rPr lang="id-ID" sz="2400" dirty="0">
                <a:latin typeface="Comic Sans MS" pitchFamily="66" charset="0"/>
              </a:rPr>
              <a:t/>
            </a:r>
            <a:br>
              <a:rPr lang="id-ID" sz="2400" dirty="0">
                <a:latin typeface="Comic Sans MS" pitchFamily="66" charset="0"/>
              </a:rPr>
            </a:br>
            <a:r>
              <a:rPr lang="id-ID" sz="2400" dirty="0">
                <a:latin typeface="Comic Sans MS" pitchFamily="66" charset="0"/>
              </a:rPr>
              <a:t>Judul bukan bagian dari unsur intrinsik teks fiksi, tetapi karena ia merupakan sesuatu yang pertama-tama dibaca dan dikenali pembaca,  menarik juga untuk dibicarakan. </a:t>
            </a:r>
            <a:br>
              <a:rPr lang="id-ID" sz="2400" dirty="0">
                <a:latin typeface="Comic Sans MS" pitchFamily="66" charset="0"/>
              </a:rPr>
            </a:br>
            <a:endParaRPr lang="id-ID" sz="24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8"/>
          </a:xfrm>
        </p:spPr>
        <p:txBody>
          <a:bodyPr/>
          <a:lstStyle/>
          <a:p>
            <a:pPr algn="ctr"/>
            <a:r>
              <a:rPr lang="id-ID" b="1" dirty="0" smtClean="0"/>
              <a:t>Jenis Cerita Fiksi Anak</a:t>
            </a:r>
            <a:endParaRPr lang="id-ID" b="1" dirty="0"/>
          </a:p>
        </p:txBody>
      </p:sp>
      <p:sp>
        <p:nvSpPr>
          <p:cNvPr id="3" name="Content Placeholder 2"/>
          <p:cNvSpPr>
            <a:spLocks noGrp="1"/>
          </p:cNvSpPr>
          <p:nvPr>
            <p:ph idx="1"/>
          </p:nvPr>
        </p:nvSpPr>
        <p:spPr>
          <a:xfrm>
            <a:off x="457200" y="1600200"/>
            <a:ext cx="8229600" cy="4829196"/>
          </a:xfrm>
        </p:spPr>
        <p:txBody>
          <a:bodyPr>
            <a:normAutofit/>
          </a:bodyPr>
          <a:lstStyle/>
          <a:p>
            <a:pPr marL="514350" indent="-514350" algn="just">
              <a:lnSpc>
                <a:spcPct val="150000"/>
              </a:lnSpc>
              <a:buAutoNum type="arabicPeriod"/>
            </a:pPr>
            <a:r>
              <a:rPr lang="id-ID" sz="1800" b="1" dirty="0" smtClean="0">
                <a:latin typeface="Comic Sans MS" pitchFamily="66" charset="0"/>
              </a:rPr>
              <a:t>Novel dan Cerpen</a:t>
            </a:r>
          </a:p>
          <a:p>
            <a:pPr marL="514350" indent="-514350" algn="just">
              <a:lnSpc>
                <a:spcPct val="150000"/>
              </a:lnSpc>
              <a:buNone/>
            </a:pPr>
            <a:r>
              <a:rPr lang="id-ID" sz="1800" dirty="0" smtClean="0">
                <a:latin typeface="Comic Sans MS" pitchFamily="66" charset="0"/>
              </a:rPr>
              <a:t>	Cerita </a:t>
            </a:r>
            <a:r>
              <a:rPr lang="id-ID" sz="1800" dirty="0">
                <a:latin typeface="Comic Sans MS" pitchFamily="66" charset="0"/>
              </a:rPr>
              <a:t>fiksi anak dapat berbentuk novel </a:t>
            </a:r>
            <a:r>
              <a:rPr lang="id-ID" sz="1800" dirty="0" smtClean="0">
                <a:latin typeface="Comic Sans MS" pitchFamily="66" charset="0"/>
              </a:rPr>
              <a:t>dan cerpen</a:t>
            </a:r>
            <a:r>
              <a:rPr lang="id-ID" sz="1800" dirty="0">
                <a:latin typeface="Comic Sans MS" pitchFamily="66" charset="0"/>
              </a:rPr>
              <a:t>. Berbeda halnya dengan novel </a:t>
            </a:r>
            <a:r>
              <a:rPr lang="id-ID" sz="1800" dirty="0" smtClean="0">
                <a:latin typeface="Comic Sans MS" pitchFamily="66" charset="0"/>
              </a:rPr>
              <a:t>yang sering </a:t>
            </a:r>
            <a:r>
              <a:rPr lang="id-ID" sz="1800" dirty="0">
                <a:latin typeface="Comic Sans MS" pitchFamily="66" charset="0"/>
              </a:rPr>
              <a:t>terbit sendiri dalam sebuah buku, cerpen pada umumnya dimuat dalam berbagai majalah dan surat kabar harian seperti Bobo dan Kompas Minggu. Sebagai sama–sama karya yang bergenre fiksi, novel dan cerpen memiliki persamaan dan </a:t>
            </a:r>
            <a:r>
              <a:rPr lang="id-ID" sz="1800" dirty="0" smtClean="0">
                <a:latin typeface="Comic Sans MS" pitchFamily="66" charset="0"/>
              </a:rPr>
              <a:t>perbedaan. </a:t>
            </a:r>
            <a:r>
              <a:rPr lang="id-ID" sz="1800" dirty="0">
                <a:latin typeface="Comic Sans MS" pitchFamily="66" charset="0"/>
              </a:rPr>
              <a:t>persamaan keduanya yang utama adalah bahwa mereka sama–sama dibangun oleh berbagai unsur intrinsik yang sama, misalnya unsur penokohan, alur, latar, tema, moral, sudut pandang, dan lain–lain. </a:t>
            </a:r>
          </a:p>
          <a:p>
            <a:pPr marL="514350" indent="-514350">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4291034"/>
          </a:xfrm>
        </p:spPr>
        <p:txBody>
          <a:bodyPr>
            <a:normAutofit fontScale="90000"/>
          </a:bodyPr>
          <a:lstStyle/>
          <a:p>
            <a:pPr>
              <a:lnSpc>
                <a:spcPct val="150000"/>
              </a:lnSpc>
            </a:pPr>
            <a:r>
              <a:rPr lang="id-ID" sz="2800" dirty="0" smtClean="0"/>
              <a:t/>
            </a:r>
            <a:br>
              <a:rPr lang="id-ID" sz="2800" dirty="0" smtClean="0"/>
            </a:br>
            <a:r>
              <a:rPr lang="id-ID" sz="2800" b="1" dirty="0"/>
              <a:t/>
            </a:r>
            <a:br>
              <a:rPr lang="id-ID" sz="2800" b="1" dirty="0"/>
            </a:br>
            <a:r>
              <a:rPr lang="id-ID" sz="2200" b="1" dirty="0" smtClean="0">
                <a:latin typeface="Comic Sans MS" pitchFamily="66" charset="0"/>
              </a:rPr>
              <a:t>2. Fiksi Realistik</a:t>
            </a:r>
            <a:br>
              <a:rPr lang="id-ID" sz="2200" b="1" dirty="0" smtClean="0">
                <a:latin typeface="Comic Sans MS" pitchFamily="66" charset="0"/>
              </a:rPr>
            </a:br>
            <a:r>
              <a:rPr lang="id-ID" sz="2200" dirty="0">
                <a:latin typeface="Comic Sans MS" pitchFamily="66" charset="0"/>
              </a:rPr>
              <a:t>Hakikat fiksi realistik. Cerita fiksi realistik menampilkan model kehidupan sehrai–hari sebagaimana juga dialami oleh anak, misalnya pengalaman berada dalam situasi tertentu yang mirip, bertemu, dan berinteraksi dengan berbagai macam karakter orang, melihat bagaimana orang menjalani kehidupan, dan lain–lain</a:t>
            </a:r>
            <a:r>
              <a:rPr lang="id-ID" sz="2200" dirty="0" smtClean="0">
                <a:latin typeface="Comic Sans MS" pitchFamily="66" charset="0"/>
              </a:rPr>
              <a:t>. </a:t>
            </a:r>
            <a:br>
              <a:rPr lang="id-ID" sz="2200" dirty="0" smtClean="0">
                <a:latin typeface="Comic Sans MS" pitchFamily="66" charset="0"/>
              </a:rPr>
            </a:br>
            <a:r>
              <a:rPr lang="id-ID" sz="2200" dirty="0">
                <a:latin typeface="Comic Sans MS" pitchFamily="66" charset="0"/>
              </a:rPr>
              <a:t>Daya tarik fiksi realistik dan manfaat. Sebuah cerita fiksi realistik mempunyai daya tarik tersendiri bagi pembaca.</a:t>
            </a:r>
            <a:endParaRPr lang="id-ID" sz="2200" b="1"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fontScale="90000"/>
          </a:bodyPr>
          <a:lstStyle/>
          <a:p>
            <a:pPr algn="l">
              <a:lnSpc>
                <a:spcPct val="150000"/>
              </a:lnSpc>
            </a:pPr>
            <a:r>
              <a:rPr lang="id-ID" sz="2000" dirty="0">
                <a:latin typeface="Comic Sans MS" pitchFamily="66" charset="0"/>
              </a:rPr>
              <a:t>Dan ada beberapa kemanfaatan bagi pembaca anak yaitu sebagai berikut</a:t>
            </a:r>
            <a:r>
              <a:rPr lang="id-ID" sz="2000" dirty="0" smtClean="0">
                <a:latin typeface="Comic Sans MS" pitchFamily="66" charset="0"/>
              </a:rPr>
              <a:t>.</a:t>
            </a:r>
            <a:br>
              <a:rPr lang="id-ID" sz="2000" dirty="0" smtClean="0">
                <a:latin typeface="Comic Sans MS" pitchFamily="66" charset="0"/>
              </a:rPr>
            </a:br>
            <a:r>
              <a:rPr lang="id-ID" sz="2000" dirty="0">
                <a:latin typeface="Comic Sans MS" pitchFamily="66" charset="0"/>
              </a:rPr>
              <a:t/>
            </a:r>
            <a:br>
              <a:rPr lang="id-ID" sz="2000" dirty="0">
                <a:latin typeface="Comic Sans MS" pitchFamily="66" charset="0"/>
              </a:rPr>
            </a:br>
            <a:r>
              <a:rPr lang="id-ID" sz="2000" dirty="0" smtClean="0">
                <a:latin typeface="Comic Sans MS" pitchFamily="66" charset="0"/>
              </a:rPr>
              <a:t>a) Anak </a:t>
            </a:r>
            <a:r>
              <a:rPr lang="id-ID" sz="2000" dirty="0">
                <a:latin typeface="Comic Sans MS" pitchFamily="66" charset="0"/>
              </a:rPr>
              <a:t>dapat belajar tentang tingkah laku manusia dan bagaimana orang saling berhubungan.</a:t>
            </a:r>
            <a:br>
              <a:rPr lang="id-ID" sz="2000" dirty="0">
                <a:latin typeface="Comic Sans MS" pitchFamily="66" charset="0"/>
              </a:rPr>
            </a:br>
            <a:r>
              <a:rPr lang="id-ID" sz="2000" dirty="0" smtClean="0">
                <a:latin typeface="Comic Sans MS" pitchFamily="66" charset="0"/>
              </a:rPr>
              <a:t>b) Anak </a:t>
            </a:r>
            <a:r>
              <a:rPr lang="id-ID" sz="2000" dirty="0">
                <a:latin typeface="Comic Sans MS" pitchFamily="66" charset="0"/>
              </a:rPr>
              <a:t>dapat </a:t>
            </a:r>
            <a:r>
              <a:rPr lang="id-ID" sz="2000" dirty="0" smtClean="0">
                <a:latin typeface="Comic Sans MS" pitchFamily="66" charset="0"/>
              </a:rPr>
              <a:t>tertawa bersama </a:t>
            </a:r>
            <a:r>
              <a:rPr lang="id-ID" sz="2000" dirty="0">
                <a:latin typeface="Comic Sans MS" pitchFamily="66" charset="0"/>
              </a:rPr>
              <a:t>orang lain di buku cerita dan belajar untuk mentertawakan diri sendiri.</a:t>
            </a:r>
            <a:br>
              <a:rPr lang="id-ID" sz="2000" dirty="0">
                <a:latin typeface="Comic Sans MS" pitchFamily="66" charset="0"/>
              </a:rPr>
            </a:br>
            <a:r>
              <a:rPr lang="id-ID" sz="2000" dirty="0" smtClean="0">
                <a:latin typeface="Comic Sans MS" pitchFamily="66" charset="0"/>
              </a:rPr>
              <a:t>c) Anak </a:t>
            </a:r>
            <a:r>
              <a:rPr lang="id-ID" sz="2000" dirty="0">
                <a:latin typeface="Comic Sans MS" pitchFamily="66" charset="0"/>
              </a:rPr>
              <a:t>dapat memperoleh dan belajar berbagai pengalaman dari orang lain tanpa harus mengalaminya </a:t>
            </a:r>
            <a:r>
              <a:rPr lang="id-ID" sz="2000" dirty="0" smtClean="0">
                <a:latin typeface="Comic Sans MS" pitchFamily="66" charset="0"/>
              </a:rPr>
              <a:t>sendiri</a:t>
            </a:r>
            <a:r>
              <a:rPr lang="en-US" sz="2000" dirty="0" smtClean="0">
                <a:latin typeface="Comic Sans MS" pitchFamily="66" charset="0"/>
              </a:rPr>
              <a:t>.</a:t>
            </a:r>
            <a:r>
              <a:rPr lang="id-ID" sz="2000" dirty="0">
                <a:latin typeface="Comic Sans MS" pitchFamily="66" charset="0"/>
              </a:rPr>
              <a:t/>
            </a:r>
            <a:br>
              <a:rPr lang="id-ID" sz="2000" dirty="0">
                <a:latin typeface="Comic Sans MS" pitchFamily="66" charset="0"/>
              </a:rPr>
            </a:br>
            <a:r>
              <a:rPr lang="id-ID" sz="2000" dirty="0" smtClean="0">
                <a:latin typeface="Comic Sans MS" pitchFamily="66" charset="0"/>
              </a:rPr>
              <a:t>d) Anak </a:t>
            </a:r>
            <a:r>
              <a:rPr lang="id-ID" sz="2000" dirty="0">
                <a:latin typeface="Comic Sans MS" pitchFamily="66" charset="0"/>
              </a:rPr>
              <a:t>dapat berperan serta dan belajar berbagai peristiwa dan aktivitas dan harus melakukannya </a:t>
            </a:r>
            <a:r>
              <a:rPr lang="id-ID" sz="2000" dirty="0" smtClean="0">
                <a:latin typeface="Comic Sans MS" pitchFamily="66" charset="0"/>
              </a:rPr>
              <a:t>sendiri</a:t>
            </a:r>
            <a:r>
              <a:rPr lang="en-US" sz="2000" dirty="0" smtClean="0">
                <a:latin typeface="Comic Sans MS" pitchFamily="66" charset="0"/>
              </a:rPr>
              <a:t>.</a:t>
            </a:r>
            <a:r>
              <a:rPr lang="id-ID" sz="2000" dirty="0">
                <a:latin typeface="Comic Sans MS" pitchFamily="66" charset="0"/>
              </a:rPr>
              <a:t/>
            </a:r>
            <a:br>
              <a:rPr lang="id-ID" sz="2000" dirty="0">
                <a:latin typeface="Comic Sans MS" pitchFamily="66" charset="0"/>
              </a:rPr>
            </a:br>
            <a:r>
              <a:rPr lang="id-ID" sz="2000" dirty="0" smtClean="0">
                <a:latin typeface="Comic Sans MS" pitchFamily="66" charset="0"/>
              </a:rPr>
              <a:t>e) Anak </a:t>
            </a:r>
            <a:r>
              <a:rPr lang="id-ID" sz="2000" dirty="0">
                <a:latin typeface="Comic Sans MS" pitchFamily="66" charset="0"/>
              </a:rPr>
              <a:t>dapat memperoleh pengetahuan bagaimana cara kehidupan di berbagai tempat lain yang berbeda sistem sosial –</a:t>
            </a:r>
            <a:r>
              <a:rPr lang="id-ID" sz="2000" dirty="0" smtClean="0">
                <a:latin typeface="Comic Sans MS" pitchFamily="66" charset="0"/>
              </a:rPr>
              <a:t>budayanya</a:t>
            </a:r>
            <a:r>
              <a:rPr lang="en-US" sz="2000" dirty="0" smtClean="0">
                <a:latin typeface="Comic Sans MS" pitchFamily="66" charset="0"/>
              </a:rPr>
              <a:t>.</a:t>
            </a:r>
            <a:r>
              <a:rPr lang="id-ID" sz="2000" dirty="0">
                <a:latin typeface="Comic Sans MS" pitchFamily="66" charset="0"/>
              </a:rPr>
              <a:t/>
            </a:r>
            <a:br>
              <a:rPr lang="id-ID" sz="2000" dirty="0">
                <a:latin typeface="Comic Sans MS" pitchFamily="66" charset="0"/>
              </a:rPr>
            </a:br>
            <a:r>
              <a:rPr lang="id-ID" sz="2000" dirty="0" smtClean="0">
                <a:latin typeface="Comic Sans MS" pitchFamily="66" charset="0"/>
              </a:rPr>
              <a:t>f) Anak </a:t>
            </a:r>
            <a:r>
              <a:rPr lang="id-ID" sz="2000" dirty="0">
                <a:latin typeface="Comic Sans MS" pitchFamily="66" charset="0"/>
              </a:rPr>
              <a:t>dapat secara aktif memikirkan bagaimana pemecahan suatu </a:t>
            </a:r>
            <a:r>
              <a:rPr lang="id-ID" sz="2000" dirty="0" smtClean="0">
                <a:latin typeface="Comic Sans MS" pitchFamily="66" charset="0"/>
              </a:rPr>
              <a:t>masalah</a:t>
            </a:r>
            <a:r>
              <a:rPr lang="en-US" sz="2000" dirty="0" smtClean="0">
                <a:latin typeface="Comic Sans MS" pitchFamily="66" charset="0"/>
              </a:rPr>
              <a:t>.</a:t>
            </a:r>
            <a:r>
              <a:rPr lang="id-ID" sz="2000" dirty="0">
                <a:latin typeface="Comic Sans MS" pitchFamily="66" charset="0"/>
              </a:rPr>
              <a:t/>
            </a:r>
            <a:br>
              <a:rPr lang="id-ID" sz="2000" dirty="0">
                <a:latin typeface="Comic Sans MS" pitchFamily="66" charset="0"/>
              </a:rPr>
            </a:br>
            <a:endParaRPr lang="id-ID" sz="2000" dirty="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6149996"/>
          </a:xfrm>
        </p:spPr>
        <p:txBody>
          <a:bodyPr>
            <a:normAutofit fontScale="90000"/>
          </a:bodyPr>
          <a:lstStyle/>
          <a:p>
            <a:pPr algn="l">
              <a:lnSpc>
                <a:spcPct val="150000"/>
              </a:lnSpc>
            </a:pPr>
            <a:r>
              <a:rPr lang="id-ID" sz="2000" dirty="0" smtClean="0">
                <a:latin typeface="Comic Sans MS" pitchFamily="66" charset="0"/>
              </a:rPr>
              <a:t>Macam Fiksi Realistik.</a:t>
            </a:r>
            <a:br>
              <a:rPr lang="id-ID" sz="2000" dirty="0" smtClean="0">
                <a:latin typeface="Comic Sans MS" pitchFamily="66" charset="0"/>
              </a:rPr>
            </a:br>
            <a:r>
              <a:rPr lang="id-ID" sz="2000" dirty="0" smtClean="0">
                <a:latin typeface="Comic Sans MS" pitchFamily="66" charset="0"/>
              </a:rPr>
              <a:t>a) cerita petualangan</a:t>
            </a:r>
            <a:br>
              <a:rPr lang="id-ID" sz="2000" dirty="0" smtClean="0">
                <a:latin typeface="Comic Sans MS" pitchFamily="66" charset="0"/>
              </a:rPr>
            </a:br>
            <a:r>
              <a:rPr lang="id-ID" sz="2000" dirty="0" smtClean="0">
                <a:latin typeface="Comic Sans MS" pitchFamily="66" charset="0"/>
              </a:rPr>
              <a:t>b) cerita keluarga</a:t>
            </a:r>
            <a:br>
              <a:rPr lang="id-ID" sz="2000" dirty="0" smtClean="0">
                <a:latin typeface="Comic Sans MS" pitchFamily="66" charset="0"/>
              </a:rPr>
            </a:br>
            <a:r>
              <a:rPr lang="id-ID" sz="2000" dirty="0" smtClean="0">
                <a:latin typeface="Comic Sans MS" pitchFamily="66" charset="0"/>
              </a:rPr>
              <a:t>c) cerita binatang</a:t>
            </a:r>
            <a:br>
              <a:rPr lang="id-ID" sz="2000" dirty="0" smtClean="0">
                <a:latin typeface="Comic Sans MS" pitchFamily="66" charset="0"/>
              </a:rPr>
            </a:br>
            <a:r>
              <a:rPr lang="id-ID" sz="2000" dirty="0" smtClean="0">
                <a:latin typeface="Comic Sans MS" pitchFamily="66" charset="0"/>
              </a:rPr>
              <a:t>d) cerita sekolah</a:t>
            </a:r>
            <a:br>
              <a:rPr lang="id-ID" sz="2000" dirty="0" smtClean="0">
                <a:latin typeface="Comic Sans MS" pitchFamily="66" charset="0"/>
              </a:rPr>
            </a:br>
            <a:r>
              <a:rPr lang="id-ID" sz="2000" dirty="0" smtClean="0">
                <a:latin typeface="Comic Sans MS" pitchFamily="66" charset="0"/>
              </a:rPr>
              <a:t>e) cerita olahraga</a:t>
            </a:r>
            <a:br>
              <a:rPr lang="id-ID" sz="2000" dirty="0" smtClean="0">
                <a:latin typeface="Comic Sans MS" pitchFamily="66" charset="0"/>
              </a:rPr>
            </a:br>
            <a:r>
              <a:rPr lang="id-ID" sz="2000" dirty="0">
                <a:latin typeface="Comic Sans MS" pitchFamily="66" charset="0"/>
              </a:rPr>
              <a:t/>
            </a:r>
            <a:br>
              <a:rPr lang="id-ID" sz="2000" dirty="0">
                <a:latin typeface="Comic Sans MS" pitchFamily="66" charset="0"/>
              </a:rPr>
            </a:br>
            <a:r>
              <a:rPr lang="id-ID" sz="2000" b="1" dirty="0" smtClean="0">
                <a:latin typeface="Comic Sans MS" pitchFamily="66" charset="0"/>
              </a:rPr>
              <a:t>3. Fiksi Fantasi</a:t>
            </a:r>
            <a:br>
              <a:rPr lang="id-ID" sz="2000" b="1" dirty="0" smtClean="0">
                <a:latin typeface="Comic Sans MS" pitchFamily="66" charset="0"/>
              </a:rPr>
            </a:br>
            <a:r>
              <a:rPr lang="id-ID" sz="2000" dirty="0" smtClean="0">
                <a:latin typeface="Comic Sans MS" pitchFamily="66" charset="0"/>
              </a:rPr>
              <a:t>Fiksi fantasi adalah </a:t>
            </a:r>
            <a:r>
              <a:rPr lang="id-ID" sz="2000" dirty="0">
                <a:latin typeface="Comic Sans MS" pitchFamily="66" charset="0"/>
              </a:rPr>
              <a:t>cerita yang dikisahkan amat menarik dengan tokoh–tokoh yang mempu melakukan sesuatu yang berada di luar jangkauan manusia biasa, bahkan juga tidak jarang muncul tokoh–tokh lain yang bukan manusia yang dapat berinteraksi dengan tokoh manusia secara wajar, dan lain–lain yang serba luar biasa. </a:t>
            </a:r>
            <a:r>
              <a:rPr lang="id-ID" sz="2400" dirty="0">
                <a:latin typeface="Comic Sans MS" pitchFamily="66" charset="0"/>
              </a:rPr>
              <a:t/>
            </a:r>
            <a:br>
              <a:rPr lang="id-ID" sz="2400" dirty="0">
                <a:latin typeface="Comic Sans MS" pitchFamily="66" charset="0"/>
              </a:rPr>
            </a:br>
            <a:endParaRPr lang="id-ID" sz="24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4786346"/>
          </a:xfrm>
        </p:spPr>
        <p:txBody>
          <a:bodyPr>
            <a:normAutofit/>
          </a:bodyPr>
          <a:lstStyle/>
          <a:p>
            <a:pPr algn="l">
              <a:lnSpc>
                <a:spcPct val="150000"/>
              </a:lnSpc>
            </a:pPr>
            <a:r>
              <a:rPr lang="id-ID" sz="2000" b="1" dirty="0" smtClean="0">
                <a:latin typeface="Comic Sans MS" pitchFamily="66" charset="0"/>
              </a:rPr>
              <a:t>4. Fiksi Histori</a:t>
            </a:r>
            <a:br>
              <a:rPr lang="id-ID" sz="2000" b="1" dirty="0" smtClean="0">
                <a:latin typeface="Comic Sans MS" pitchFamily="66" charset="0"/>
              </a:rPr>
            </a:br>
            <a:r>
              <a:rPr lang="id-ID" sz="2000" dirty="0">
                <a:latin typeface="Comic Sans MS" pitchFamily="66" charset="0"/>
              </a:rPr>
              <a:t>Hakikat fiksi historis. Fiksi historis (historical fiction) merupakan sebuah cerita yang mengambil bahan dari suatu periode yang lebih awal dengan penekanan pada peristiwa–peristiwa yang luar biasa atau gambaran–gambaran yang bersifat historis, atau sekedar gambaran tentang kehidupan masa lalu (Karr, via Mitchell, 2003:274). </a:t>
            </a:r>
            <a:r>
              <a:rPr lang="id-ID" sz="2000" dirty="0" smtClean="0">
                <a:latin typeface="Comic Sans MS" pitchFamily="66" charset="0"/>
              </a:rPr>
              <a:t/>
            </a:r>
            <a:br>
              <a:rPr lang="id-ID" sz="2000" dirty="0" smtClean="0">
                <a:latin typeface="Comic Sans MS" pitchFamily="66" charset="0"/>
              </a:rPr>
            </a:br>
            <a:r>
              <a:rPr lang="id-ID" sz="2000" dirty="0">
                <a:latin typeface="Comic Sans MS" pitchFamily="66" charset="0"/>
              </a:rPr>
              <a:t/>
            </a:r>
            <a:br>
              <a:rPr lang="id-ID" sz="2000" dirty="0">
                <a:latin typeface="Comic Sans MS" pitchFamily="66" charset="0"/>
              </a:rPr>
            </a:br>
            <a:r>
              <a:rPr lang="id-ID" sz="2000" dirty="0">
                <a:latin typeface="Comic Sans MS" pitchFamily="66" charset="0"/>
              </a:rPr>
              <a:t>Macam fiksi historis. Fiksi historis dapat dibedakan ke dalam beberapa jenis tergantung dari sudut pandang apa pembedanya itu dilakukan.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305800" cy="1143000"/>
          </a:xfrm>
        </p:spPr>
        <p:txBody>
          <a:bodyPr>
            <a:normAutofit/>
          </a:bodyPr>
          <a:lstStyle/>
          <a:p>
            <a:pPr algn="ctr"/>
            <a:r>
              <a:rPr lang="id-ID" sz="3600" dirty="0" smtClean="0"/>
              <a:t>Contoh Cerita Fiksi Anak</a:t>
            </a:r>
            <a:endParaRPr lang="en-US" sz="36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1988840"/>
            <a:ext cx="3429000" cy="3429000"/>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15816" y="2026843"/>
            <a:ext cx="3406688" cy="3406688"/>
          </a:xfrm>
          <a:prstGeom prst="rect">
            <a:avLst/>
          </a:prstGeom>
        </p:spPr>
      </p:pic>
      <p:pic>
        <p:nvPicPr>
          <p:cNvPr id="7" name="Picture 6"/>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202266" y="1813992"/>
            <a:ext cx="2670278" cy="3778696"/>
          </a:xfrm>
          <a:prstGeom prst="rect">
            <a:avLst/>
          </a:prstGeom>
        </p:spPr>
      </p:pic>
    </p:spTree>
    <p:extLst>
      <p:ext uri="{BB962C8B-B14F-4D97-AF65-F5344CB8AC3E}">
        <p14:creationId xmlns="" xmlns:p14="http://schemas.microsoft.com/office/powerpoint/2010/main" val="89346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Cerita Fiksi Anak</a:t>
            </a:r>
            <a:endParaRPr lang="id-ID" b="1" dirty="0"/>
          </a:p>
        </p:txBody>
      </p:sp>
      <p:sp>
        <p:nvSpPr>
          <p:cNvPr id="3" name="Content Placeholder 2"/>
          <p:cNvSpPr>
            <a:spLocks noGrp="1"/>
          </p:cNvSpPr>
          <p:nvPr>
            <p:ph idx="1"/>
          </p:nvPr>
        </p:nvSpPr>
        <p:spPr/>
        <p:txBody>
          <a:bodyPr>
            <a:normAutofit lnSpcReduction="10000"/>
          </a:bodyPr>
          <a:lstStyle/>
          <a:p>
            <a:r>
              <a:rPr lang="id-ID" dirty="0">
                <a:latin typeface="Comic Sans MS" pitchFamily="66" charset="0"/>
              </a:rPr>
              <a:t>Menurut Lukens (2003), genre fiksi anak dapat di kelompokkan ke dalam fiksi realistik  (realistic fiction), fiksi fantasi (fantacy), fiksi formula (formula fiction), fiksi sejarah (historical fiction), fiksi sainss (scientific fiction) dan fiksi biografis (biographical fiction). </a:t>
            </a:r>
            <a:r>
              <a:rPr lang="id-ID" dirty="0" smtClean="0">
                <a:latin typeface="Comic Sans MS" pitchFamily="66" charset="0"/>
              </a:rPr>
              <a:t>Segala </a:t>
            </a:r>
            <a:r>
              <a:rPr lang="id-ID" dirty="0">
                <a:latin typeface="Comic Sans MS" pitchFamily="66" charset="0"/>
              </a:rPr>
              <a:t>sesuatu khususnya hakikat fiksi adalah menunjuk pada sebuah cerita yang kebenarannya tidak menunjuk pada kebenaran sejarah, kebenaran empirik-faktual. Jadi apa yang di kisahkan dalam teks fiksi adalah untuk tokoh dan peristiwa yang bersifat imajinatif.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KESIMPULAN</a:t>
            </a: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	Cerita </a:t>
            </a:r>
            <a:r>
              <a:rPr lang="id-ID" dirty="0"/>
              <a:t>fiksi anak merupakan cerita yang berdasarkan imajinatif dan memberikan keunikan tersendiri, karena dalam cerita tersebut terdapat unsur-unsur yang membedakannya dengan yang lain, yaitu unsur intrinsik dan ekstrinsik. Unsur fiksi yang termasuk dalam unsur intrinsik misalnya adalah tokoh dan penokohan, alur, pengaluran, dan berbagai peristiwa yang membentuknya, latar, sudut pandang, dan lain-lain. </a:t>
            </a:r>
            <a:endParaRPr lang="id-ID" dirty="0" smtClean="0"/>
          </a:p>
          <a:p>
            <a:pPr>
              <a:buNone/>
            </a:pPr>
            <a:r>
              <a:rPr lang="id-ID" dirty="0"/>
              <a:t>	</a:t>
            </a:r>
            <a:r>
              <a:rPr lang="id-ID" dirty="0" smtClean="0"/>
              <a:t>Sedangkan</a:t>
            </a:r>
            <a:r>
              <a:rPr lang="id-ID" dirty="0"/>
              <a:t>, Hal-hal yang dapat di kategorikan ke dalam unsur ekstrinsik misalnya adalah jati diri pengarang yang mempunyai ideologi, pandangan hidup dan way of life bangsanya, kondisi kehidupan sosial budaya masyarakat yang di jadikan latar cerita dan lain-lain</a:t>
            </a:r>
            <a:r>
              <a:rPr lang="id-ID" dirty="0" smtClean="0"/>
              <a:t>.</a:t>
            </a:r>
          </a:p>
          <a:p>
            <a:pPr>
              <a:buNone/>
            </a:pPr>
            <a:r>
              <a:rPr lang="id-ID" dirty="0" smtClean="0"/>
              <a:t>	Cerita </a:t>
            </a:r>
            <a:r>
              <a:rPr lang="id-ID" dirty="0"/>
              <a:t>fiksi anak sangatlah banyak macamnya, diantaranya, </a:t>
            </a:r>
            <a:r>
              <a:rPr lang="id-ID" dirty="0" smtClean="0"/>
              <a:t>yaitu: Novel</a:t>
            </a:r>
            <a:r>
              <a:rPr lang="id-ID" dirty="0"/>
              <a:t>, Cerpen, Fiksi Realistik, Fiksi Fantasi, Fiksi Historis.</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154758"/>
          </a:xfrm>
        </p:spPr>
        <p:txBody>
          <a:bodyPr>
            <a:normAutofit fontScale="90000"/>
          </a:bodyPr>
          <a:lstStyle/>
          <a:p>
            <a:r>
              <a:rPr lang="id-ID" sz="2700" dirty="0" smtClean="0"/>
              <a:t/>
            </a:r>
            <a:br>
              <a:rPr lang="id-ID" sz="2700" dirty="0" smtClean="0"/>
            </a:br>
            <a:r>
              <a:rPr lang="id-ID" sz="2700" dirty="0" smtClean="0">
                <a:latin typeface="Comic Sans MS" pitchFamily="66" charset="0"/>
              </a:rPr>
              <a:t>Teks </a:t>
            </a:r>
            <a:r>
              <a:rPr lang="id-ID" sz="2700" dirty="0">
                <a:latin typeface="Comic Sans MS" pitchFamily="66" charset="0"/>
              </a:rPr>
              <a:t>cerita fiksi adalah karya sastra yang berisi cerita rekaan atau didasari dengan angan-angan (fantasi) dan bukan berdasarkan kejadian nyata, hanya berdasarkan imajinasi pengarang. </a:t>
            </a:r>
            <a:r>
              <a:rPr lang="id-ID" sz="2700" dirty="0" smtClean="0">
                <a:latin typeface="Comic Sans MS" pitchFamily="66" charset="0"/>
              </a:rPr>
              <a:t>Imajinasi </a:t>
            </a:r>
            <a:r>
              <a:rPr lang="id-ID" sz="2700" dirty="0">
                <a:latin typeface="Comic Sans MS" pitchFamily="66" charset="0"/>
              </a:rPr>
              <a:t>pengarang diolah berdasarkan pengalaman, wawasan, pandangan, tafsiran, kecendikiaan, penilaian nya terhadap berbagai peristiwa, baik peristiwa nyata maupun peristiwa hasil rekaan semata</a:t>
            </a:r>
            <a:r>
              <a:rPr lang="id-ID" sz="2700" dirty="0" smtClean="0">
                <a:latin typeface="Comic Sans MS" pitchFamily="66" charset="0"/>
              </a:rPr>
              <a:t>.</a:t>
            </a:r>
            <a:br>
              <a:rPr lang="id-ID" sz="2700" dirty="0" smtClean="0">
                <a:latin typeface="Comic Sans MS" pitchFamily="66" charset="0"/>
              </a:rPr>
            </a:br>
            <a:r>
              <a:rPr lang="id-ID" sz="2700" dirty="0">
                <a:latin typeface="Comic Sans MS" pitchFamily="66" charset="0"/>
              </a:rPr>
              <a:t/>
            </a:r>
            <a:br>
              <a:rPr lang="id-ID" sz="2700" dirty="0">
                <a:latin typeface="Comic Sans MS" pitchFamily="66" charset="0"/>
              </a:rPr>
            </a:br>
            <a:r>
              <a:rPr lang="id-ID" sz="2700" dirty="0">
                <a:latin typeface="Comic Sans MS" pitchFamily="66" charset="0"/>
              </a:rPr>
              <a:t>Cerita fiksi atau Fiksi sering dimaknai sebagai cerita khayalan. Secara umum fiksi lebih sering dikaitkan dengan cerita pendek atau novel. </a:t>
            </a:r>
            <a:r>
              <a:rPr lang="id-ID" dirty="0"/>
              <a:t/>
            </a:r>
            <a:br>
              <a:rPr lang="id-ID" dirty="0"/>
            </a:br>
            <a:r>
              <a:rPr lang="id-ID" dirty="0" smtClean="0"/>
              <a:t/>
            </a:r>
            <a:br>
              <a:rPr lang="id-ID" dirty="0" smtClean="0"/>
            </a:b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Unsur Cerita Fiksi Anak</a:t>
            </a:r>
            <a:endParaRPr lang="id-ID" b="1" dirty="0"/>
          </a:p>
        </p:txBody>
      </p:sp>
      <p:sp>
        <p:nvSpPr>
          <p:cNvPr id="3" name="Content Placeholder 2"/>
          <p:cNvSpPr>
            <a:spLocks noGrp="1"/>
          </p:cNvSpPr>
          <p:nvPr>
            <p:ph idx="1"/>
          </p:nvPr>
        </p:nvSpPr>
        <p:spPr/>
        <p:txBody>
          <a:bodyPr>
            <a:normAutofit lnSpcReduction="10000"/>
          </a:bodyPr>
          <a:lstStyle/>
          <a:p>
            <a:r>
              <a:rPr lang="id-ID" b="1" dirty="0" smtClean="0"/>
              <a:t>A</a:t>
            </a:r>
            <a:r>
              <a:rPr lang="id-ID" b="1" dirty="0" smtClean="0">
                <a:latin typeface="Comic Sans MS" pitchFamily="66" charset="0"/>
              </a:rPr>
              <a:t>. Unsur Ekstrinsik</a:t>
            </a:r>
          </a:p>
          <a:p>
            <a:pPr>
              <a:buNone/>
            </a:pPr>
            <a:r>
              <a:rPr lang="id-ID" dirty="0">
                <a:latin typeface="Comic Sans MS" pitchFamily="66" charset="0"/>
              </a:rPr>
              <a:t>	</a:t>
            </a:r>
            <a:r>
              <a:rPr lang="id-ID" dirty="0" smtClean="0">
                <a:latin typeface="Comic Sans MS" pitchFamily="66" charset="0"/>
              </a:rPr>
              <a:t>Unsur </a:t>
            </a:r>
            <a:r>
              <a:rPr lang="id-ID" dirty="0">
                <a:latin typeface="Comic Sans MS" pitchFamily="66" charset="0"/>
              </a:rPr>
              <a:t>ekstrinsik, di pihak lain, adalah unsur yang berada di luar teks fiksi yang bersangkutan, tetapi mempunyai pengaruh terhadap bangun cerita yang dikisahkan, langsung atau tidak langsung. </a:t>
            </a:r>
            <a:r>
              <a:rPr lang="id-ID" dirty="0" smtClean="0">
                <a:latin typeface="Comic Sans MS" pitchFamily="66" charset="0"/>
              </a:rPr>
              <a:t>Hal </a:t>
            </a:r>
            <a:r>
              <a:rPr lang="id-ID" dirty="0">
                <a:latin typeface="Comic Sans MS" pitchFamily="66" charset="0"/>
              </a:rPr>
              <a:t>–hal yang dapat dikategorikan ke dalam bagian ini misalnya adalah jatidiri pengarang yang mempunyai ideologi, pandangan hidup dan way of life bangsanya, kondisi kehidupan sosial –budaya masyarakat yang dijadikan latar cerita, dan lain –lain.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normAutofit fontScale="90000"/>
          </a:bodyPr>
          <a:lstStyle/>
          <a:p>
            <a:pPr algn="l"/>
            <a:r>
              <a:rPr lang="id-ID" sz="2800" b="1" dirty="0" smtClean="0"/>
              <a:t>B. </a:t>
            </a:r>
            <a:r>
              <a:rPr lang="id-ID" sz="2800" b="1" dirty="0" smtClean="0">
                <a:latin typeface="Comic Sans MS" pitchFamily="66" charset="0"/>
              </a:rPr>
              <a:t>Unsur Intrinsik</a:t>
            </a:r>
            <a:r>
              <a:rPr lang="id-ID" sz="2800" dirty="0" smtClean="0">
                <a:latin typeface="Comic Sans MS" pitchFamily="66" charset="0"/>
              </a:rPr>
              <a:t/>
            </a:r>
            <a:br>
              <a:rPr lang="id-ID" sz="2800" dirty="0" smtClean="0">
                <a:latin typeface="Comic Sans MS" pitchFamily="66" charset="0"/>
              </a:rPr>
            </a:br>
            <a:r>
              <a:rPr lang="id-ID" sz="2800" b="1" dirty="0" smtClean="0">
                <a:latin typeface="Comic Sans MS" pitchFamily="66" charset="0"/>
              </a:rPr>
              <a:t>1. Tokoh </a:t>
            </a:r>
            <a:r>
              <a:rPr lang="id-ID" sz="2800" dirty="0" smtClean="0">
                <a:latin typeface="Comic Sans MS" pitchFamily="66" charset="0"/>
              </a:rPr>
              <a:t/>
            </a:r>
            <a:br>
              <a:rPr lang="id-ID" sz="2800" dirty="0" smtClean="0">
                <a:latin typeface="Comic Sans MS" pitchFamily="66" charset="0"/>
              </a:rPr>
            </a:br>
            <a:r>
              <a:rPr lang="id-ID" sz="2800" dirty="0" smtClean="0">
                <a:latin typeface="Comic Sans MS" pitchFamily="66" charset="0"/>
              </a:rPr>
              <a:t/>
            </a:r>
            <a:br>
              <a:rPr lang="id-ID" sz="2800" dirty="0" smtClean="0">
                <a:latin typeface="Comic Sans MS" pitchFamily="66" charset="0"/>
              </a:rPr>
            </a:br>
            <a:r>
              <a:rPr lang="id-ID" sz="2800" dirty="0" smtClean="0">
                <a:latin typeface="Comic Sans MS" pitchFamily="66" charset="0"/>
              </a:rPr>
              <a:t>a) Hakikat Tokoh</a:t>
            </a:r>
            <a:br>
              <a:rPr lang="id-ID" sz="2800" dirty="0" smtClean="0">
                <a:latin typeface="Comic Sans MS" pitchFamily="66" charset="0"/>
              </a:rPr>
            </a:br>
            <a:r>
              <a:rPr lang="id-ID" sz="2800" dirty="0" smtClean="0">
                <a:latin typeface="Comic Sans MS" pitchFamily="66" charset="0"/>
              </a:rPr>
              <a:t>Tokoh </a:t>
            </a:r>
            <a:r>
              <a:rPr lang="id-ID" sz="2800" dirty="0">
                <a:latin typeface="Comic Sans MS" pitchFamily="66" charset="0"/>
              </a:rPr>
              <a:t>cerita dimaksudkan sebagai pelaku yang dikisahkan perjalanan hidupnya dalam cerita fiksi lewat alur baik sebagai pelaku maupun penderitaan berbagai peristiwa yang </a:t>
            </a:r>
            <a:r>
              <a:rPr lang="id-ID" sz="2800" dirty="0" smtClean="0">
                <a:latin typeface="Comic Sans MS" pitchFamily="66" charset="0"/>
              </a:rPr>
              <a:t>dicantumkan. </a:t>
            </a:r>
            <a:br>
              <a:rPr lang="id-ID" sz="2800" dirty="0" smtClean="0">
                <a:latin typeface="Comic Sans MS" pitchFamily="66" charset="0"/>
              </a:rPr>
            </a:br>
            <a:r>
              <a:rPr lang="id-ID" sz="2800" dirty="0" smtClean="0">
                <a:latin typeface="Comic Sans MS" pitchFamily="66" charset="0"/>
              </a:rPr>
              <a:t/>
            </a:r>
            <a:br>
              <a:rPr lang="id-ID" sz="2800" dirty="0" smtClean="0">
                <a:latin typeface="Comic Sans MS" pitchFamily="66" charset="0"/>
              </a:rPr>
            </a:br>
            <a:r>
              <a:rPr lang="id-ID" sz="2800" dirty="0" smtClean="0">
                <a:latin typeface="Comic Sans MS" pitchFamily="66" charset="0"/>
              </a:rPr>
              <a:t>b) Jenis Tokoh</a:t>
            </a:r>
            <a:br>
              <a:rPr lang="id-ID" sz="2800" dirty="0" smtClean="0">
                <a:latin typeface="Comic Sans MS" pitchFamily="66" charset="0"/>
              </a:rPr>
            </a:br>
            <a:r>
              <a:rPr lang="id-ID" sz="2800" dirty="0" smtClean="0">
                <a:latin typeface="Comic Sans MS" pitchFamily="66" charset="0"/>
              </a:rPr>
              <a:t>Jenis </a:t>
            </a:r>
            <a:r>
              <a:rPr lang="id-ID" sz="2800" dirty="0">
                <a:latin typeface="Comic Sans MS" pitchFamily="66" charset="0"/>
              </a:rPr>
              <a:t>tokoh cerita fiksi anak dapat dibedakan ke dalam bermacam kategori tergantung dari sudut pandang mana kita melihatnya. </a:t>
            </a:r>
            <a:r>
              <a:rPr lang="id-ID" sz="2800" dirty="0" smtClean="0">
                <a:latin typeface="Comic Sans MS" pitchFamily="66" charset="0"/>
              </a:rPr>
              <a:t/>
            </a:r>
            <a:br>
              <a:rPr lang="id-ID" sz="2800" dirty="0" smtClean="0">
                <a:latin typeface="Comic Sans MS" pitchFamily="66" charset="0"/>
              </a:rPr>
            </a:br>
            <a:endParaRPr lang="id-ID" sz="28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154758"/>
          </a:xfrm>
        </p:spPr>
        <p:txBody>
          <a:bodyPr>
            <a:normAutofit/>
          </a:bodyPr>
          <a:lstStyle/>
          <a:p>
            <a:pPr algn="l"/>
            <a:r>
              <a:rPr lang="id-ID" sz="2400" dirty="0" smtClean="0">
                <a:latin typeface="Comic Sans MS" pitchFamily="66" charset="0"/>
              </a:rPr>
              <a:t>c) Teknik Penghadiran </a:t>
            </a:r>
            <a:r>
              <a:rPr lang="id-ID" sz="2400" dirty="0">
                <a:latin typeface="Comic Sans MS" pitchFamily="66" charset="0"/>
              </a:rPr>
              <a:t>T</a:t>
            </a:r>
            <a:r>
              <a:rPr lang="id-ID" sz="2400" dirty="0" smtClean="0">
                <a:latin typeface="Comic Sans MS" pitchFamily="66" charset="0"/>
              </a:rPr>
              <a:t>okoh</a:t>
            </a:r>
            <a:br>
              <a:rPr lang="id-ID" sz="2400" dirty="0" smtClean="0">
                <a:latin typeface="Comic Sans MS" pitchFamily="66" charset="0"/>
              </a:rPr>
            </a:br>
            <a:r>
              <a:rPr lang="id-ID" sz="2400" dirty="0">
                <a:latin typeface="Comic Sans MS" pitchFamily="66" charset="0"/>
              </a:rPr>
              <a:t>Lukens (2003:76-78) mengemukakan bahwa teknik penghadiran karakter tokoh dapat dilakukan lewat aksi, kata-kata, penampilan, komentar orang lain, dan komentar pengarang. </a:t>
            </a:r>
            <a:r>
              <a:rPr lang="id-ID" sz="2400" dirty="0" smtClean="0">
                <a:latin typeface="Comic Sans MS" pitchFamily="66" charset="0"/>
              </a:rPr>
              <a:t/>
            </a:r>
            <a:br>
              <a:rPr lang="id-ID" sz="2400" dirty="0" smtClean="0">
                <a:latin typeface="Comic Sans MS" pitchFamily="66" charset="0"/>
              </a:rPr>
            </a:br>
            <a:r>
              <a:rPr lang="id-ID" sz="2400" dirty="0">
                <a:latin typeface="Comic Sans MS" pitchFamily="66" charset="0"/>
              </a:rPr>
              <a:t/>
            </a:r>
            <a:br>
              <a:rPr lang="id-ID" sz="2400" dirty="0">
                <a:latin typeface="Comic Sans MS" pitchFamily="66" charset="0"/>
              </a:rPr>
            </a:br>
            <a:r>
              <a:rPr lang="id-ID" sz="2400" b="1" dirty="0" smtClean="0">
                <a:latin typeface="Comic Sans MS" pitchFamily="66" charset="0"/>
              </a:rPr>
              <a:t>2. Alur Cerita</a:t>
            </a:r>
            <a:r>
              <a:rPr lang="id-ID" sz="2400" dirty="0" smtClean="0">
                <a:latin typeface="Comic Sans MS" pitchFamily="66" charset="0"/>
              </a:rPr>
              <a:t/>
            </a:r>
            <a:br>
              <a:rPr lang="id-ID" sz="2400" dirty="0" smtClean="0">
                <a:latin typeface="Comic Sans MS" pitchFamily="66" charset="0"/>
              </a:rPr>
            </a:br>
            <a:r>
              <a:rPr lang="id-ID" sz="2400" dirty="0" smtClean="0">
                <a:latin typeface="Comic Sans MS" pitchFamily="66" charset="0"/>
              </a:rPr>
              <a:t/>
            </a:r>
            <a:br>
              <a:rPr lang="id-ID" sz="2400" dirty="0" smtClean="0">
                <a:latin typeface="Comic Sans MS" pitchFamily="66" charset="0"/>
              </a:rPr>
            </a:br>
            <a:r>
              <a:rPr lang="id-ID" sz="2400" dirty="0" smtClean="0">
                <a:latin typeface="Comic Sans MS" pitchFamily="66" charset="0"/>
              </a:rPr>
              <a:t>a) Hakikat Alur </a:t>
            </a:r>
            <a:r>
              <a:rPr lang="id-ID" sz="2400" dirty="0">
                <a:latin typeface="Comic Sans MS" pitchFamily="66" charset="0"/>
              </a:rPr>
              <a:t>C</a:t>
            </a:r>
            <a:r>
              <a:rPr lang="id-ID" sz="2400" dirty="0" smtClean="0">
                <a:latin typeface="Comic Sans MS" pitchFamily="66" charset="0"/>
              </a:rPr>
              <a:t>erita</a:t>
            </a:r>
            <a:br>
              <a:rPr lang="id-ID" sz="2400" dirty="0" smtClean="0">
                <a:latin typeface="Comic Sans MS" pitchFamily="66" charset="0"/>
              </a:rPr>
            </a:br>
            <a:r>
              <a:rPr lang="id-ID" sz="2400" dirty="0">
                <a:latin typeface="Comic Sans MS" pitchFamily="66" charset="0"/>
              </a:rPr>
              <a:t>Dalam kaitannya dengan sebuah teks cerita, alur berhubungan dengan hal seperti peristiwa, konflik yang terjadi, dan akhirnya mencapai klimaks, serta bagaimana kisah itu </a:t>
            </a:r>
            <a:r>
              <a:rPr lang="id-ID" sz="2400" dirty="0" smtClean="0">
                <a:latin typeface="Comic Sans MS" pitchFamily="66" charset="0"/>
              </a:rPr>
              <a:t>diselesaikan.</a:t>
            </a:r>
            <a:endParaRPr lang="id-ID" sz="24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516562"/>
          </a:xfrm>
        </p:spPr>
        <p:txBody>
          <a:bodyPr>
            <a:normAutofit/>
          </a:bodyPr>
          <a:lstStyle/>
          <a:p>
            <a:pPr algn="l"/>
            <a:r>
              <a:rPr lang="id-ID" sz="2000" dirty="0" smtClean="0">
                <a:latin typeface="Comic Sans MS" pitchFamily="66" charset="0"/>
              </a:rPr>
              <a:t>b) </a:t>
            </a:r>
            <a:r>
              <a:rPr lang="id-ID" sz="2000" dirty="0">
                <a:latin typeface="Comic Sans MS" pitchFamily="66" charset="0"/>
              </a:rPr>
              <a:t>Konflik dalam Perkembangan Alur Cerita</a:t>
            </a:r>
            <a:br>
              <a:rPr lang="id-ID" sz="2000" dirty="0">
                <a:latin typeface="Comic Sans MS" pitchFamily="66" charset="0"/>
              </a:rPr>
            </a:br>
            <a:r>
              <a:rPr lang="id-ID" sz="2000" dirty="0" smtClean="0">
                <a:latin typeface="Comic Sans MS" pitchFamily="66" charset="0"/>
              </a:rPr>
              <a:t>Lukens </a:t>
            </a:r>
            <a:r>
              <a:rPr lang="id-ID" sz="2000" dirty="0">
                <a:latin typeface="Comic Sans MS" pitchFamily="66" charset="0"/>
              </a:rPr>
              <a:t>(2003:100-106) mengemukakan bahwa dalam cerita fiksi anak konflik dapat berupa atau terjadi antara: (i) seseorang dengan diri sendiri, (ii) seseorang dengan orang lain, (iii) seseorang dengan masyarakat, (iv) dan seseorang dengan alam.</a:t>
            </a:r>
            <a:br>
              <a:rPr lang="id-ID" sz="2000" dirty="0">
                <a:latin typeface="Comic Sans MS" pitchFamily="66" charset="0"/>
              </a:rPr>
            </a:br>
            <a:r>
              <a:rPr lang="id-ID" sz="2000" dirty="0" smtClean="0">
                <a:latin typeface="Comic Sans MS" pitchFamily="66" charset="0"/>
              </a:rPr>
              <a:t/>
            </a:r>
            <a:br>
              <a:rPr lang="id-ID" sz="2000" dirty="0" smtClean="0">
                <a:latin typeface="Comic Sans MS" pitchFamily="66" charset="0"/>
              </a:rPr>
            </a:br>
            <a:r>
              <a:rPr lang="id-ID" sz="2000" dirty="0" smtClean="0">
                <a:latin typeface="Comic Sans MS" pitchFamily="66" charset="0"/>
              </a:rPr>
              <a:t>c) Pola Alur Cerita</a:t>
            </a:r>
            <a:br>
              <a:rPr lang="id-ID" sz="2000" dirty="0" smtClean="0">
                <a:latin typeface="Comic Sans MS" pitchFamily="66" charset="0"/>
              </a:rPr>
            </a:br>
            <a:r>
              <a:rPr lang="id-ID" sz="2000" dirty="0" smtClean="0">
                <a:latin typeface="Comic Sans MS" pitchFamily="66" charset="0"/>
              </a:rPr>
              <a:t>Bagian </a:t>
            </a:r>
            <a:r>
              <a:rPr lang="id-ID" sz="2000" dirty="0">
                <a:latin typeface="Comic Sans MS" pitchFamily="66" charset="0"/>
              </a:rPr>
              <a:t>awal cerita dimaksudkan sebagai awal dimulainya sebuah cerita yang pada umumnya berisi pengenalan tokoh dan latar serta mulai pemunculan konflik. Bagian tengah cerita dimaksudkan sebagai tahap tempat alur cerita yang sudah berjalan, konflik sudah berkembang dan akhirnya mencapai klimaks. Bagian akhir dimaksudkan sebagai akhir alur cerita yang pada umumnya berupa penyelesaian cerita.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algn="l"/>
            <a:r>
              <a:rPr lang="id-ID" sz="2400" b="1" dirty="0" smtClean="0">
                <a:latin typeface="Comic Sans MS" pitchFamily="66" charset="0"/>
              </a:rPr>
              <a:t>3. Latar</a:t>
            </a:r>
            <a:br>
              <a:rPr lang="id-ID" sz="2400" b="1" dirty="0" smtClean="0">
                <a:latin typeface="Comic Sans MS" pitchFamily="66" charset="0"/>
              </a:rPr>
            </a:br>
            <a:r>
              <a:rPr lang="id-ID" sz="2400" b="1" dirty="0">
                <a:latin typeface="Comic Sans MS" pitchFamily="66" charset="0"/>
              </a:rPr>
              <a:t/>
            </a:r>
            <a:br>
              <a:rPr lang="id-ID" sz="2400" b="1" dirty="0">
                <a:latin typeface="Comic Sans MS" pitchFamily="66" charset="0"/>
              </a:rPr>
            </a:br>
            <a:r>
              <a:rPr lang="id-ID" sz="2400" dirty="0" smtClean="0">
                <a:latin typeface="Comic Sans MS" pitchFamily="66" charset="0"/>
              </a:rPr>
              <a:t>a) Hakita Latar</a:t>
            </a:r>
            <a:br>
              <a:rPr lang="id-ID" sz="2400" dirty="0" smtClean="0">
                <a:latin typeface="Comic Sans MS" pitchFamily="66" charset="0"/>
              </a:rPr>
            </a:br>
            <a:r>
              <a:rPr lang="id-ID" sz="2400" dirty="0">
                <a:latin typeface="Comic Sans MS" pitchFamily="66" charset="0"/>
              </a:rPr>
              <a:t>Latar dapat dipahami sebagai landas tumpu berlangsungnya berbagai peristiwa dan kisah yang diceritakan dalam cerita fiksi. Latar menunjuk pada tempat, yaitu lokasi dimana cerita itu terjadi, waktu, kapan cerita itu terjadi, lingkungan sosial-budaya, keadaan kehidupan bermasyarakat tempat tokoh dan peristiwa terjadi. </a:t>
            </a:r>
            <a:br>
              <a:rPr lang="id-ID" sz="2400" dirty="0">
                <a:latin typeface="Comic Sans MS" pitchFamily="66" charset="0"/>
              </a:rPr>
            </a:br>
            <a:r>
              <a:rPr lang="id-ID" sz="2400" dirty="0" smtClean="0">
                <a:latin typeface="Comic Sans MS" pitchFamily="66" charset="0"/>
              </a:rPr>
              <a:t/>
            </a:r>
            <a:br>
              <a:rPr lang="id-ID" sz="2400" dirty="0" smtClean="0">
                <a:latin typeface="Comic Sans MS" pitchFamily="66" charset="0"/>
              </a:rPr>
            </a:br>
            <a:r>
              <a:rPr lang="id-ID" sz="2400" dirty="0" smtClean="0">
                <a:latin typeface="Comic Sans MS" pitchFamily="66" charset="0"/>
              </a:rPr>
              <a:t>B) Unsur Latar</a:t>
            </a:r>
            <a:br>
              <a:rPr lang="id-ID" sz="2400" dirty="0" smtClean="0">
                <a:latin typeface="Comic Sans MS" pitchFamily="66" charset="0"/>
              </a:rPr>
            </a:br>
            <a:r>
              <a:rPr lang="id-ID" sz="2400" dirty="0">
                <a:latin typeface="Comic Sans MS" pitchFamily="66" charset="0"/>
              </a:rPr>
              <a:t>Latar terdiri dari tiga unsur, yaitu tempat, waktu, dan lingkungan sosial budaya. </a:t>
            </a:r>
            <a:r>
              <a:rPr lang="id-ID" sz="2400" dirty="0" smtClean="0">
                <a:latin typeface="Comic Sans MS" pitchFamily="66" charset="0"/>
              </a:rPr>
              <a:t/>
            </a:r>
            <a:br>
              <a:rPr lang="id-ID" sz="2400" dirty="0" smtClean="0">
                <a:latin typeface="Comic Sans MS" pitchFamily="66" charset="0"/>
              </a:rPr>
            </a:br>
            <a:endParaRPr lang="id-ID" sz="2400" b="1"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305800" cy="4514872"/>
          </a:xfrm>
        </p:spPr>
        <p:txBody>
          <a:bodyPr>
            <a:normAutofit/>
          </a:bodyPr>
          <a:lstStyle/>
          <a:p>
            <a:pPr algn="l"/>
            <a:r>
              <a:rPr lang="id-ID" sz="2000" dirty="0" smtClean="0">
                <a:latin typeface="Comic Sans MS" pitchFamily="66" charset="0"/>
              </a:rPr>
              <a:t>c) Fungsi Latar</a:t>
            </a:r>
            <a:br>
              <a:rPr lang="id-ID" sz="2000" dirty="0" smtClean="0">
                <a:latin typeface="Comic Sans MS" pitchFamily="66" charset="0"/>
              </a:rPr>
            </a:br>
            <a:r>
              <a:rPr lang="id-ID" sz="2000" dirty="0" smtClean="0">
                <a:latin typeface="Comic Sans MS" pitchFamily="66" charset="0"/>
              </a:rPr>
              <a:t>Berikut ini fungsi latar, latar fungsional, latar sebagai memperjelas konflik, latar sebagai antagonis, latar sebagai memperjelas tokoh, dan latar sebagai simbol.</a:t>
            </a:r>
            <a:br>
              <a:rPr lang="id-ID" sz="2000" dirty="0" smtClean="0">
                <a:latin typeface="Comic Sans MS" pitchFamily="66" charset="0"/>
              </a:rPr>
            </a:br>
            <a:r>
              <a:rPr lang="id-ID" sz="2000" dirty="0">
                <a:latin typeface="Comic Sans MS" pitchFamily="66" charset="0"/>
              </a:rPr>
              <a:t/>
            </a:r>
            <a:br>
              <a:rPr lang="id-ID" sz="2000" dirty="0">
                <a:latin typeface="Comic Sans MS" pitchFamily="66" charset="0"/>
              </a:rPr>
            </a:br>
            <a:r>
              <a:rPr lang="id-ID" sz="2000" b="1" dirty="0" smtClean="0">
                <a:latin typeface="Comic Sans MS" pitchFamily="66" charset="0"/>
              </a:rPr>
              <a:t>4. Tema</a:t>
            </a:r>
            <a:r>
              <a:rPr lang="id-ID" sz="2000" dirty="0" smtClean="0">
                <a:latin typeface="Comic Sans MS" pitchFamily="66" charset="0"/>
              </a:rPr>
              <a:t/>
            </a:r>
            <a:br>
              <a:rPr lang="id-ID" sz="2000" dirty="0" smtClean="0">
                <a:latin typeface="Comic Sans MS" pitchFamily="66" charset="0"/>
              </a:rPr>
            </a:br>
            <a:r>
              <a:rPr lang="id-ID" sz="2000" dirty="0" smtClean="0">
                <a:latin typeface="Comic Sans MS" pitchFamily="66" charset="0"/>
              </a:rPr>
              <a:t/>
            </a:r>
            <a:br>
              <a:rPr lang="id-ID" sz="2000" dirty="0" smtClean="0">
                <a:latin typeface="Comic Sans MS" pitchFamily="66" charset="0"/>
              </a:rPr>
            </a:br>
            <a:r>
              <a:rPr lang="id-ID" sz="2000" dirty="0" smtClean="0">
                <a:latin typeface="Comic Sans MS" pitchFamily="66" charset="0"/>
              </a:rPr>
              <a:t>a) Hakikat Tema</a:t>
            </a:r>
            <a:br>
              <a:rPr lang="id-ID" sz="2000" dirty="0" smtClean="0">
                <a:latin typeface="Comic Sans MS" pitchFamily="66" charset="0"/>
              </a:rPr>
            </a:br>
            <a:r>
              <a:rPr lang="id-ID" sz="2000" dirty="0">
                <a:latin typeface="Comic Sans MS" pitchFamily="66" charset="0"/>
              </a:rPr>
              <a:t>Secara sederhana tema dapat dipahami sebagai gagasan yang mengikat cerita (Lukuns, 2003:129) , mengikat berbagai unsur intrinsik yang membangun cerita sehingga tampil sebuah kesatupaduan yang harmonis.</a:t>
            </a:r>
            <a:r>
              <a:rPr lang="id-ID" sz="2800" dirty="0" smtClean="0"/>
              <a:t/>
            </a:r>
            <a:br>
              <a:rPr lang="id-ID" sz="2800" dirty="0" smtClean="0"/>
            </a:br>
            <a:endParaRPr lang="id-ID"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341</TotalTime>
  <Words>171</Words>
  <Application>Microsoft Office PowerPoint</Application>
  <PresentationFormat>On-screen Show (4:3)</PresentationFormat>
  <Paragraphs>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CERITA FIKSI ANAK</vt:lpstr>
      <vt:lpstr>Pengertian Cerita Fiksi Anak</vt:lpstr>
      <vt:lpstr> Teks cerita fiksi adalah karya sastra yang berisi cerita rekaan atau didasari dengan angan-angan (fantasi) dan bukan berdasarkan kejadian nyata, hanya berdasarkan imajinasi pengarang. Imajinasi pengarang diolah berdasarkan pengalaman, wawasan, pandangan, tafsiran, kecendikiaan, penilaian nya terhadap berbagai peristiwa, baik peristiwa nyata maupun peristiwa hasil rekaan semata.  Cerita fiksi atau Fiksi sering dimaknai sebagai cerita khayalan. Secara umum fiksi lebih sering dikaitkan dengan cerita pendek atau novel.   </vt:lpstr>
      <vt:lpstr>Unsur Cerita Fiksi Anak</vt:lpstr>
      <vt:lpstr>B. Unsur Intrinsik 1. Tokoh   a) Hakikat Tokoh Tokoh cerita dimaksudkan sebagai pelaku yang dikisahkan perjalanan hidupnya dalam cerita fiksi lewat alur baik sebagai pelaku maupun penderitaan berbagai peristiwa yang dicantumkan.   b) Jenis Tokoh Jenis tokoh cerita fiksi anak dapat dibedakan ke dalam bermacam kategori tergantung dari sudut pandang mana kita melihatnya.  </vt:lpstr>
      <vt:lpstr>c) Teknik Penghadiran Tokoh Lukens (2003:76-78) mengemukakan bahwa teknik penghadiran karakter tokoh dapat dilakukan lewat aksi, kata-kata, penampilan, komentar orang lain, dan komentar pengarang.   2. Alur Cerita  a) Hakikat Alur Cerita Dalam kaitannya dengan sebuah teks cerita, alur berhubungan dengan hal seperti peristiwa, konflik yang terjadi, dan akhirnya mencapai klimaks, serta bagaimana kisah itu diselesaikan.</vt:lpstr>
      <vt:lpstr>b) Konflik dalam Perkembangan Alur Cerita Lukens (2003:100-106) mengemukakan bahwa dalam cerita fiksi anak konflik dapat berupa atau terjadi antara: (i) seseorang dengan diri sendiri, (ii) seseorang dengan orang lain, (iii) seseorang dengan masyarakat, (iv) dan seseorang dengan alam.  c) Pola Alur Cerita Bagian awal cerita dimaksudkan sebagai awal dimulainya sebuah cerita yang pada umumnya berisi pengenalan tokoh dan latar serta mulai pemunculan konflik. Bagian tengah cerita dimaksudkan sebagai tahap tempat alur cerita yang sudah berjalan, konflik sudah berkembang dan akhirnya mencapai klimaks. Bagian akhir dimaksudkan sebagai akhir alur cerita yang pada umumnya berupa penyelesaian cerita. </vt:lpstr>
      <vt:lpstr>3. Latar  a) Hakita Latar Latar dapat dipahami sebagai landas tumpu berlangsungnya berbagai peristiwa dan kisah yang diceritakan dalam cerita fiksi. Latar menunjuk pada tempat, yaitu lokasi dimana cerita itu terjadi, waktu, kapan cerita itu terjadi, lingkungan sosial-budaya, keadaan kehidupan bermasyarakat tempat tokoh dan peristiwa terjadi.   B) Unsur Latar Latar terdiri dari tiga unsur, yaitu tempat, waktu, dan lingkungan sosial budaya.  </vt:lpstr>
      <vt:lpstr>c) Fungsi Latar Berikut ini fungsi latar, latar fungsional, latar sebagai memperjelas konflik, latar sebagai antagonis, latar sebagai memperjelas tokoh, dan latar sebagai simbol.  4. Tema  a) Hakikat Tema Secara sederhana tema dapat dipahami sebagai gagasan yang mengikat cerita (Lukuns, 2003:129) , mengikat berbagai unsur intrinsik yang membangun cerita sehingga tampil sebuah kesatupaduan yang harmonis. </vt:lpstr>
      <vt:lpstr>5. Moral  a) Hakikat Moral Moral, amanat, atau messages dapat dipahami sebagai suatu yang ingin disampaikan kepada pembaca sesuatu itu selalu berkaitan dengan berbgai hal yang berkonotasi positif, bermanfaat bagi kehidupan, dan mendidik.   b) Macam Moral  Macam moral cerita fiksi dapat bermacam–macam dan berbagai jenisnya, tergantung dari sudut pandang itu semua dilihat. </vt:lpstr>
      <vt:lpstr>6. Sudut Pandang  a) Hakikat Sudut Pandang Ambrams (via Nurgiantoro, 2005:248) mengemukakan bahwa sudut pandang merupakan cara atau pandangan yang dipergunakan pengarang sebagai sarana menampilkan tokoh, tindakan, latar, dan berbagai peristiwa yang membentuk cerita dalam sebuah teks fiksi kepada pembaca.  b) Macam Sudut Pandang Sudut pandang lazimnya dibedakan berdasarkan bentuk persona yang mengisahkan cerita. Berdasarkan bentuk persona itu kemudian dapat dibedakan adanya sudut pandang persona pertama dan persona ketiga, tetapi bentuk persona kedua jarang dimanfaatkan selain sebagai variasi penuturan saja (lihat Nurgiyanto, 2005:269-71).  </vt:lpstr>
      <vt:lpstr>7. Stile dan Nada  a) Stile  Hakikat Stile. Stile (style) itu sendiri dapat dipahami sebagai sebuah cara pengungkapan dalam bahasa, cara bagaimana seseorang mengungkapkan sesuatu yang akan diungkapkan (Abrams, via Nurgiyantoro, 2005:276), atau bagaimana seorang pengarang mengemukakan sesuatu sebagai ekspresi apa yang mau dikatakan (Lukens, 2003:185). Stile pada hakikatnya adalah cara pengekspresian jati diri seseorang karena tiap orang akan mempunyai cara-cara tersendiri yang berbeda dengan orang lain. </vt:lpstr>
      <vt:lpstr>b) Nada  Hakikat nada. Nada (tone) dapat dipahami sebagai sikap, pendirian, atau perasaan pengarang terhadap masalah yang dikemukakan dan terhadap pembaca (Lukens, 2003:205: Leech via Nurgiyantoro, 2005:285).  8. Lain-lain: Judul  Judul bukan bagian dari unsur intrinsik teks fiksi, tetapi karena ia merupakan sesuatu yang pertama-tama dibaca dan dikenali pembaca,  menarik juga untuk dibicarakan.  </vt:lpstr>
      <vt:lpstr>Jenis Cerita Fiksi Anak</vt:lpstr>
      <vt:lpstr>  2. Fiksi Realistik Hakikat fiksi realistik. Cerita fiksi realistik menampilkan model kehidupan sehrai–hari sebagaimana juga dialami oleh anak, misalnya pengalaman berada dalam situasi tertentu yang mirip, bertemu, dan berinteraksi dengan berbagai macam karakter orang, melihat bagaimana orang menjalani kehidupan, dan lain–lain.  Daya tarik fiksi realistik dan manfaat. Sebuah cerita fiksi realistik mempunyai daya tarik tersendiri bagi pembaca.</vt:lpstr>
      <vt:lpstr>Dan ada beberapa kemanfaatan bagi pembaca anak yaitu sebagai berikut.  a) Anak dapat belajar tentang tingkah laku manusia dan bagaimana orang saling berhubungan. b) Anak dapat tertawa bersama orang lain di buku cerita dan belajar untuk mentertawakan diri sendiri. c) Anak dapat memperoleh dan belajar berbagai pengalaman dari orang lain tanpa harus mengalaminya sendiri. d) Anak dapat berperan serta dan belajar berbagai peristiwa dan aktivitas dan harus melakukannya sendiri. e) Anak dapat memperoleh pengetahuan bagaimana cara kehidupan di berbagai tempat lain yang berbeda sistem sosial –budayanya. f) Anak dapat secara aktif memikirkan bagaimana pemecahan suatu masalah. </vt:lpstr>
      <vt:lpstr>Macam Fiksi Realistik. a) cerita petualangan b) cerita keluarga c) cerita binatang d) cerita sekolah e) cerita olahraga  3. Fiksi Fantasi Fiksi fantasi adalah cerita yang dikisahkan amat menarik dengan tokoh–tokoh yang mempu melakukan sesuatu yang berada di luar jangkauan manusia biasa, bahkan juga tidak jarang muncul tokoh–tokh lain yang bukan manusia yang dapat berinteraksi dengan tokoh manusia secara wajar, dan lain–lain yang serba luar biasa.  </vt:lpstr>
      <vt:lpstr>4. Fiksi Histori Hakikat fiksi historis. Fiksi historis (historical fiction) merupakan sebuah cerita yang mengambil bahan dari suatu periode yang lebih awal dengan penekanan pada peristiwa–peristiwa yang luar biasa atau gambaran–gambaran yang bersifat historis, atau sekedar gambaran tentang kehidupan masa lalu (Karr, via Mitchell, 2003:274).   Macam fiksi historis. Fiksi historis dapat dibedakan ke dalam beberapa jenis tergantung dari sudut pandang apa pembedanya itu dilakukan. </vt:lpstr>
      <vt:lpstr>Contoh Cerita Fiksi Anak</vt:lpstr>
      <vt:lpstr>KESIMPULAN</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HENDI HIDAYAT</dc:creator>
  <cp:lastModifiedBy>user</cp:lastModifiedBy>
  <cp:revision>17</cp:revision>
  <dcterms:created xsi:type="dcterms:W3CDTF">2021-02-28T07:42:03Z</dcterms:created>
  <dcterms:modified xsi:type="dcterms:W3CDTF">2021-10-30T16:12:08Z</dcterms:modified>
</cp:coreProperties>
</file>